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96" r:id="rId2"/>
  </p:sldMasterIdLst>
  <p:notesMasterIdLst>
    <p:notesMasterId r:id="rId18"/>
  </p:notesMasterIdLst>
  <p:sldIdLst>
    <p:sldId id="256" r:id="rId3"/>
    <p:sldId id="259" r:id="rId4"/>
    <p:sldId id="387" r:id="rId5"/>
    <p:sldId id="389" r:id="rId6"/>
    <p:sldId id="390" r:id="rId7"/>
    <p:sldId id="388" r:id="rId8"/>
    <p:sldId id="385" r:id="rId9"/>
    <p:sldId id="386" r:id="rId10"/>
    <p:sldId id="391" r:id="rId11"/>
    <p:sldId id="392" r:id="rId12"/>
    <p:sldId id="393" r:id="rId13"/>
    <p:sldId id="394" r:id="rId14"/>
    <p:sldId id="395" r:id="rId15"/>
    <p:sldId id="396" r:id="rId16"/>
    <p:sldId id="397" r:id="rId1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E24B2E-C1CB-4448-9290-2D828F4A7DA7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5D76C22E-3E05-476F-A5C4-9ECB7AA554DD}">
      <dgm:prSet phldrT="[Testo]" custT="1"/>
      <dgm:spPr/>
      <dgm:t>
        <a:bodyPr/>
        <a:lstStyle/>
        <a:p>
          <a:r>
            <a:rPr lang="it-IT" sz="2800" b="1" dirty="0"/>
            <a:t>COMPOSTA da MEDICI di FAMIGLIA ED EX GUARDIE MEDICHE in RETE</a:t>
          </a:r>
        </a:p>
      </dgm:t>
    </dgm:pt>
    <dgm:pt modelId="{D25D241C-36E5-4017-A142-B17FAE9D8DE8}" type="parTrans" cxnId="{95FCD14E-BB7A-4C16-BC7C-6FD847B3C6FF}">
      <dgm:prSet/>
      <dgm:spPr/>
      <dgm:t>
        <a:bodyPr/>
        <a:lstStyle/>
        <a:p>
          <a:endParaRPr lang="it-IT"/>
        </a:p>
      </dgm:t>
    </dgm:pt>
    <dgm:pt modelId="{DAF66D9F-50EE-4FD2-B6CD-5205E0F21B80}" type="sibTrans" cxnId="{95FCD14E-BB7A-4C16-BC7C-6FD847B3C6FF}">
      <dgm:prSet/>
      <dgm:spPr/>
      <dgm:t>
        <a:bodyPr/>
        <a:lstStyle/>
        <a:p>
          <a:endParaRPr lang="it-IT"/>
        </a:p>
      </dgm:t>
    </dgm:pt>
    <dgm:pt modelId="{48DD066B-D2EA-4735-A082-C5541C9E7157}">
      <dgm:prSet phldrT="[Testo]" custT="1"/>
      <dgm:spPr/>
      <dgm:t>
        <a:bodyPr/>
        <a:lstStyle/>
        <a:p>
          <a:r>
            <a:rPr lang="it-IT" sz="2400" b="1" dirty="0"/>
            <a:t>SETTE GIORNI ALLA SETTIMANA (medici di famiglia </a:t>
          </a:r>
          <a:r>
            <a:rPr lang="it-IT" sz="2400" b="1" dirty="0" err="1"/>
            <a:t>lun-ven</a:t>
          </a:r>
          <a:r>
            <a:rPr lang="it-IT" sz="2400" b="1" dirty="0"/>
            <a:t> 9-19; resto attività oraria)</a:t>
          </a:r>
        </a:p>
      </dgm:t>
    </dgm:pt>
    <dgm:pt modelId="{319CD3BF-4911-4095-9EA5-EE7979204F27}" type="parTrans" cxnId="{198D3DEC-DB4C-4CED-88D4-25A00470C6D5}">
      <dgm:prSet/>
      <dgm:spPr/>
      <dgm:t>
        <a:bodyPr/>
        <a:lstStyle/>
        <a:p>
          <a:endParaRPr lang="it-IT"/>
        </a:p>
      </dgm:t>
    </dgm:pt>
    <dgm:pt modelId="{9761E564-3A51-432A-BE3A-E7F2AA5D9C90}" type="sibTrans" cxnId="{198D3DEC-DB4C-4CED-88D4-25A00470C6D5}">
      <dgm:prSet/>
      <dgm:spPr/>
      <dgm:t>
        <a:bodyPr/>
        <a:lstStyle/>
        <a:p>
          <a:endParaRPr lang="it-IT"/>
        </a:p>
      </dgm:t>
    </dgm:pt>
    <dgm:pt modelId="{2A347744-931E-4A6B-8238-6089792FCBE6}">
      <dgm:prSet phldrT="[Testo]" custT="1"/>
      <dgm:spPr/>
      <dgm:t>
        <a:bodyPr/>
        <a:lstStyle/>
        <a:p>
          <a:r>
            <a:rPr lang="it-IT" sz="2800" b="1" dirty="0"/>
            <a:t>MAX 30.000 ABITANTI (ma deroghe fino a 45.000)</a:t>
          </a:r>
        </a:p>
      </dgm:t>
    </dgm:pt>
    <dgm:pt modelId="{49D54A7A-5FC8-48FC-9172-8B2A56A761EB}" type="parTrans" cxnId="{6E90B635-C9A0-4640-AB23-07561327E800}">
      <dgm:prSet/>
      <dgm:spPr/>
      <dgm:t>
        <a:bodyPr/>
        <a:lstStyle/>
        <a:p>
          <a:endParaRPr lang="it-IT"/>
        </a:p>
      </dgm:t>
    </dgm:pt>
    <dgm:pt modelId="{B64F4D24-A87A-4556-8855-C874F5C26F99}" type="sibTrans" cxnId="{6E90B635-C9A0-4640-AB23-07561327E800}">
      <dgm:prSet/>
      <dgm:spPr/>
      <dgm:t>
        <a:bodyPr/>
        <a:lstStyle/>
        <a:p>
          <a:endParaRPr lang="it-IT"/>
        </a:p>
      </dgm:t>
    </dgm:pt>
    <dgm:pt modelId="{FD1A9BE6-2F26-49F1-812F-2C3A2B8A5A7E}">
      <dgm:prSet phldrT="[Testo]" custT="1"/>
      <dgm:spPr/>
      <dgm:t>
        <a:bodyPr/>
        <a:lstStyle/>
        <a:p>
          <a:r>
            <a:rPr lang="it-IT" sz="2800" b="1" dirty="0"/>
            <a:t>EVOLUZIONE delle EQUIPE TERRITORIALI (funzione EROGATIVA)</a:t>
          </a:r>
        </a:p>
      </dgm:t>
    </dgm:pt>
    <dgm:pt modelId="{7047B80E-29E9-44CF-A457-72D476C364D5}" type="parTrans" cxnId="{82D19744-625C-44E2-A210-57422F4B7920}">
      <dgm:prSet/>
      <dgm:spPr/>
      <dgm:t>
        <a:bodyPr/>
        <a:lstStyle/>
        <a:p>
          <a:endParaRPr lang="it-IT"/>
        </a:p>
      </dgm:t>
    </dgm:pt>
    <dgm:pt modelId="{59D5CF3D-F37F-4F82-9E6A-70C5809075C4}" type="sibTrans" cxnId="{82D19744-625C-44E2-A210-57422F4B7920}">
      <dgm:prSet/>
      <dgm:spPr/>
      <dgm:t>
        <a:bodyPr/>
        <a:lstStyle/>
        <a:p>
          <a:endParaRPr lang="it-IT"/>
        </a:p>
      </dgm:t>
    </dgm:pt>
    <dgm:pt modelId="{B14E1113-D44A-45AC-9F2A-A06488D21B5E}" type="pres">
      <dgm:prSet presAssocID="{1DE24B2E-C1CB-4448-9290-2D828F4A7DA7}" presName="linear" presStyleCnt="0">
        <dgm:presLayoutVars>
          <dgm:dir/>
          <dgm:animLvl val="lvl"/>
          <dgm:resizeHandles val="exact"/>
        </dgm:presLayoutVars>
      </dgm:prSet>
      <dgm:spPr/>
    </dgm:pt>
    <dgm:pt modelId="{2D4F5456-8D7F-4906-8EBE-ECA41FD3A39B}" type="pres">
      <dgm:prSet presAssocID="{5D76C22E-3E05-476F-A5C4-9ECB7AA554DD}" presName="parentLin" presStyleCnt="0"/>
      <dgm:spPr/>
    </dgm:pt>
    <dgm:pt modelId="{AD2C1A73-C69C-4533-8DB2-50FFF6870555}" type="pres">
      <dgm:prSet presAssocID="{5D76C22E-3E05-476F-A5C4-9ECB7AA554DD}" presName="parentLeftMargin" presStyleLbl="node1" presStyleIdx="0" presStyleCnt="4"/>
      <dgm:spPr/>
    </dgm:pt>
    <dgm:pt modelId="{AE512DB6-300C-45EF-9331-8CC2F9571591}" type="pres">
      <dgm:prSet presAssocID="{5D76C22E-3E05-476F-A5C4-9ECB7AA554DD}" presName="parentText" presStyleLbl="node1" presStyleIdx="0" presStyleCnt="4" custScaleX="142857">
        <dgm:presLayoutVars>
          <dgm:chMax val="0"/>
          <dgm:bulletEnabled val="1"/>
        </dgm:presLayoutVars>
      </dgm:prSet>
      <dgm:spPr/>
    </dgm:pt>
    <dgm:pt modelId="{8244FB43-83B4-497E-8AD6-1E0299CB0F7B}" type="pres">
      <dgm:prSet presAssocID="{5D76C22E-3E05-476F-A5C4-9ECB7AA554DD}" presName="negativeSpace" presStyleCnt="0"/>
      <dgm:spPr/>
    </dgm:pt>
    <dgm:pt modelId="{601225C2-F169-4315-A3D7-50E8F0C1C669}" type="pres">
      <dgm:prSet presAssocID="{5D76C22E-3E05-476F-A5C4-9ECB7AA554DD}" presName="childText" presStyleLbl="conFgAcc1" presStyleIdx="0" presStyleCnt="4">
        <dgm:presLayoutVars>
          <dgm:bulletEnabled val="1"/>
        </dgm:presLayoutVars>
      </dgm:prSet>
      <dgm:spPr/>
    </dgm:pt>
    <dgm:pt modelId="{2F0AC8BB-2CB1-4C86-84F8-8D2508F5655E}" type="pres">
      <dgm:prSet presAssocID="{DAF66D9F-50EE-4FD2-B6CD-5205E0F21B80}" presName="spaceBetweenRectangles" presStyleCnt="0"/>
      <dgm:spPr/>
    </dgm:pt>
    <dgm:pt modelId="{90B79BCA-DCA6-4898-932B-46608486FA59}" type="pres">
      <dgm:prSet presAssocID="{48DD066B-D2EA-4735-A082-C5541C9E7157}" presName="parentLin" presStyleCnt="0"/>
      <dgm:spPr/>
    </dgm:pt>
    <dgm:pt modelId="{77965376-E44F-44CE-92B4-F80AF7ECB941}" type="pres">
      <dgm:prSet presAssocID="{48DD066B-D2EA-4735-A082-C5541C9E7157}" presName="parentLeftMargin" presStyleLbl="node1" presStyleIdx="0" presStyleCnt="4"/>
      <dgm:spPr/>
    </dgm:pt>
    <dgm:pt modelId="{E966B88D-7030-4057-BD66-07FEADF0C368}" type="pres">
      <dgm:prSet presAssocID="{48DD066B-D2EA-4735-A082-C5541C9E7157}" presName="parentText" presStyleLbl="node1" presStyleIdx="1" presStyleCnt="4" custScaleX="142857">
        <dgm:presLayoutVars>
          <dgm:chMax val="0"/>
          <dgm:bulletEnabled val="1"/>
        </dgm:presLayoutVars>
      </dgm:prSet>
      <dgm:spPr/>
    </dgm:pt>
    <dgm:pt modelId="{01BC4776-ED7C-46BE-B175-E8F1388ABE8A}" type="pres">
      <dgm:prSet presAssocID="{48DD066B-D2EA-4735-A082-C5541C9E7157}" presName="negativeSpace" presStyleCnt="0"/>
      <dgm:spPr/>
    </dgm:pt>
    <dgm:pt modelId="{1EE76DD4-9CDD-421C-A4A1-0FE6E930A2BF}" type="pres">
      <dgm:prSet presAssocID="{48DD066B-D2EA-4735-A082-C5541C9E7157}" presName="childText" presStyleLbl="conFgAcc1" presStyleIdx="1" presStyleCnt="4">
        <dgm:presLayoutVars>
          <dgm:bulletEnabled val="1"/>
        </dgm:presLayoutVars>
      </dgm:prSet>
      <dgm:spPr/>
    </dgm:pt>
    <dgm:pt modelId="{1D8515E0-D677-40BE-A84C-22F1DBA95992}" type="pres">
      <dgm:prSet presAssocID="{9761E564-3A51-432A-BE3A-E7F2AA5D9C90}" presName="spaceBetweenRectangles" presStyleCnt="0"/>
      <dgm:spPr/>
    </dgm:pt>
    <dgm:pt modelId="{F9BE83CA-36F3-4071-B119-412BCD387382}" type="pres">
      <dgm:prSet presAssocID="{2A347744-931E-4A6B-8238-6089792FCBE6}" presName="parentLin" presStyleCnt="0"/>
      <dgm:spPr/>
    </dgm:pt>
    <dgm:pt modelId="{F094F44F-0EBE-4EAE-AA7A-2B669B8F6A68}" type="pres">
      <dgm:prSet presAssocID="{2A347744-931E-4A6B-8238-6089792FCBE6}" presName="parentLeftMargin" presStyleLbl="node1" presStyleIdx="1" presStyleCnt="4"/>
      <dgm:spPr/>
    </dgm:pt>
    <dgm:pt modelId="{D01B3247-F62D-4E6A-8A19-2228741FCF1F}" type="pres">
      <dgm:prSet presAssocID="{2A347744-931E-4A6B-8238-6089792FCBE6}" presName="parentText" presStyleLbl="node1" presStyleIdx="2" presStyleCnt="4" custScaleX="142857">
        <dgm:presLayoutVars>
          <dgm:chMax val="0"/>
          <dgm:bulletEnabled val="1"/>
        </dgm:presLayoutVars>
      </dgm:prSet>
      <dgm:spPr/>
    </dgm:pt>
    <dgm:pt modelId="{152125DF-47A6-4B55-965F-178970524505}" type="pres">
      <dgm:prSet presAssocID="{2A347744-931E-4A6B-8238-6089792FCBE6}" presName="negativeSpace" presStyleCnt="0"/>
      <dgm:spPr/>
    </dgm:pt>
    <dgm:pt modelId="{483CB0C0-98E2-40D7-8CF2-A9A745899379}" type="pres">
      <dgm:prSet presAssocID="{2A347744-931E-4A6B-8238-6089792FCBE6}" presName="childText" presStyleLbl="conFgAcc1" presStyleIdx="2" presStyleCnt="4">
        <dgm:presLayoutVars>
          <dgm:bulletEnabled val="1"/>
        </dgm:presLayoutVars>
      </dgm:prSet>
      <dgm:spPr/>
    </dgm:pt>
    <dgm:pt modelId="{2D666369-7DA1-4489-AE20-FC1C54BB18FD}" type="pres">
      <dgm:prSet presAssocID="{B64F4D24-A87A-4556-8855-C874F5C26F99}" presName="spaceBetweenRectangles" presStyleCnt="0"/>
      <dgm:spPr/>
    </dgm:pt>
    <dgm:pt modelId="{3DF2B80E-E187-42FB-B03D-4D6FAFE8512A}" type="pres">
      <dgm:prSet presAssocID="{FD1A9BE6-2F26-49F1-812F-2C3A2B8A5A7E}" presName="parentLin" presStyleCnt="0"/>
      <dgm:spPr/>
    </dgm:pt>
    <dgm:pt modelId="{8D7A8460-F324-4F65-BFBF-905F27651A88}" type="pres">
      <dgm:prSet presAssocID="{FD1A9BE6-2F26-49F1-812F-2C3A2B8A5A7E}" presName="parentLeftMargin" presStyleLbl="node1" presStyleIdx="2" presStyleCnt="4"/>
      <dgm:spPr/>
    </dgm:pt>
    <dgm:pt modelId="{2587DEA2-9601-4CC7-9CCB-D043CF143DC5}" type="pres">
      <dgm:prSet presAssocID="{FD1A9BE6-2F26-49F1-812F-2C3A2B8A5A7E}" presName="parentText" presStyleLbl="node1" presStyleIdx="3" presStyleCnt="4" custScaleX="142857">
        <dgm:presLayoutVars>
          <dgm:chMax val="0"/>
          <dgm:bulletEnabled val="1"/>
        </dgm:presLayoutVars>
      </dgm:prSet>
      <dgm:spPr/>
    </dgm:pt>
    <dgm:pt modelId="{46D36F3B-A9F7-4B67-9A78-C76BBB2719C4}" type="pres">
      <dgm:prSet presAssocID="{FD1A9BE6-2F26-49F1-812F-2C3A2B8A5A7E}" presName="negativeSpace" presStyleCnt="0"/>
      <dgm:spPr/>
    </dgm:pt>
    <dgm:pt modelId="{5745B1C5-F0B3-49AE-ADB4-9CA153E612C9}" type="pres">
      <dgm:prSet presAssocID="{FD1A9BE6-2F26-49F1-812F-2C3A2B8A5A7E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18F1F201-0D0D-47AF-A459-D3107F94A3C9}" type="presOf" srcId="{2A347744-931E-4A6B-8238-6089792FCBE6}" destId="{D01B3247-F62D-4E6A-8A19-2228741FCF1F}" srcOrd="1" destOrd="0" presId="urn:microsoft.com/office/officeart/2005/8/layout/list1"/>
    <dgm:cxn modelId="{5EC78307-D65B-4E6B-A237-784CFD79C9D8}" type="presOf" srcId="{FD1A9BE6-2F26-49F1-812F-2C3A2B8A5A7E}" destId="{2587DEA2-9601-4CC7-9CCB-D043CF143DC5}" srcOrd="1" destOrd="0" presId="urn:microsoft.com/office/officeart/2005/8/layout/list1"/>
    <dgm:cxn modelId="{843D0A19-72FC-43CE-9874-8C2CFAC31A34}" type="presOf" srcId="{2A347744-931E-4A6B-8238-6089792FCBE6}" destId="{F094F44F-0EBE-4EAE-AA7A-2B669B8F6A68}" srcOrd="0" destOrd="0" presId="urn:microsoft.com/office/officeart/2005/8/layout/list1"/>
    <dgm:cxn modelId="{6E90B635-C9A0-4640-AB23-07561327E800}" srcId="{1DE24B2E-C1CB-4448-9290-2D828F4A7DA7}" destId="{2A347744-931E-4A6B-8238-6089792FCBE6}" srcOrd="2" destOrd="0" parTransId="{49D54A7A-5FC8-48FC-9172-8B2A56A761EB}" sibTransId="{B64F4D24-A87A-4556-8855-C874F5C26F99}"/>
    <dgm:cxn modelId="{5D16973B-853F-4870-90C7-B460CAE28C73}" type="presOf" srcId="{48DD066B-D2EA-4735-A082-C5541C9E7157}" destId="{77965376-E44F-44CE-92B4-F80AF7ECB941}" srcOrd="0" destOrd="0" presId="urn:microsoft.com/office/officeart/2005/8/layout/list1"/>
    <dgm:cxn modelId="{AA6E215B-4F5B-4E10-88DB-F6E6C9CFD4F1}" type="presOf" srcId="{5D76C22E-3E05-476F-A5C4-9ECB7AA554DD}" destId="{AD2C1A73-C69C-4533-8DB2-50FFF6870555}" srcOrd="0" destOrd="0" presId="urn:microsoft.com/office/officeart/2005/8/layout/list1"/>
    <dgm:cxn modelId="{EF73B063-266D-446A-A809-59D154804D7B}" type="presOf" srcId="{FD1A9BE6-2F26-49F1-812F-2C3A2B8A5A7E}" destId="{8D7A8460-F324-4F65-BFBF-905F27651A88}" srcOrd="0" destOrd="0" presId="urn:microsoft.com/office/officeart/2005/8/layout/list1"/>
    <dgm:cxn modelId="{82D19744-625C-44E2-A210-57422F4B7920}" srcId="{1DE24B2E-C1CB-4448-9290-2D828F4A7DA7}" destId="{FD1A9BE6-2F26-49F1-812F-2C3A2B8A5A7E}" srcOrd="3" destOrd="0" parTransId="{7047B80E-29E9-44CF-A457-72D476C364D5}" sibTransId="{59D5CF3D-F37F-4F82-9E6A-70C5809075C4}"/>
    <dgm:cxn modelId="{95FCD14E-BB7A-4C16-BC7C-6FD847B3C6FF}" srcId="{1DE24B2E-C1CB-4448-9290-2D828F4A7DA7}" destId="{5D76C22E-3E05-476F-A5C4-9ECB7AA554DD}" srcOrd="0" destOrd="0" parTransId="{D25D241C-36E5-4017-A142-B17FAE9D8DE8}" sibTransId="{DAF66D9F-50EE-4FD2-B6CD-5205E0F21B80}"/>
    <dgm:cxn modelId="{67E8766F-5822-44A5-91D3-2C16E14CB418}" type="presOf" srcId="{5D76C22E-3E05-476F-A5C4-9ECB7AA554DD}" destId="{AE512DB6-300C-45EF-9331-8CC2F9571591}" srcOrd="1" destOrd="0" presId="urn:microsoft.com/office/officeart/2005/8/layout/list1"/>
    <dgm:cxn modelId="{7ACCE372-C10B-4F2B-A03A-E3BBE65AF4D5}" type="presOf" srcId="{1DE24B2E-C1CB-4448-9290-2D828F4A7DA7}" destId="{B14E1113-D44A-45AC-9F2A-A06488D21B5E}" srcOrd="0" destOrd="0" presId="urn:microsoft.com/office/officeart/2005/8/layout/list1"/>
    <dgm:cxn modelId="{6CF00699-CB61-4892-A13C-7CBBD2C98BF6}" type="presOf" srcId="{48DD066B-D2EA-4735-A082-C5541C9E7157}" destId="{E966B88D-7030-4057-BD66-07FEADF0C368}" srcOrd="1" destOrd="0" presId="urn:microsoft.com/office/officeart/2005/8/layout/list1"/>
    <dgm:cxn modelId="{198D3DEC-DB4C-4CED-88D4-25A00470C6D5}" srcId="{1DE24B2E-C1CB-4448-9290-2D828F4A7DA7}" destId="{48DD066B-D2EA-4735-A082-C5541C9E7157}" srcOrd="1" destOrd="0" parTransId="{319CD3BF-4911-4095-9EA5-EE7979204F27}" sibTransId="{9761E564-3A51-432A-BE3A-E7F2AA5D9C90}"/>
    <dgm:cxn modelId="{7ECF2893-975C-4E30-AF9F-F0786531C4C3}" type="presParOf" srcId="{B14E1113-D44A-45AC-9F2A-A06488D21B5E}" destId="{2D4F5456-8D7F-4906-8EBE-ECA41FD3A39B}" srcOrd="0" destOrd="0" presId="urn:microsoft.com/office/officeart/2005/8/layout/list1"/>
    <dgm:cxn modelId="{DE1F68E5-6C69-4B4F-8DA9-E183F413A67D}" type="presParOf" srcId="{2D4F5456-8D7F-4906-8EBE-ECA41FD3A39B}" destId="{AD2C1A73-C69C-4533-8DB2-50FFF6870555}" srcOrd="0" destOrd="0" presId="urn:microsoft.com/office/officeart/2005/8/layout/list1"/>
    <dgm:cxn modelId="{81AA6182-AF3E-4E8D-8DE1-3379FDAB5DEC}" type="presParOf" srcId="{2D4F5456-8D7F-4906-8EBE-ECA41FD3A39B}" destId="{AE512DB6-300C-45EF-9331-8CC2F9571591}" srcOrd="1" destOrd="0" presId="urn:microsoft.com/office/officeart/2005/8/layout/list1"/>
    <dgm:cxn modelId="{867C2711-EAE3-4028-8338-BB8546937A9D}" type="presParOf" srcId="{B14E1113-D44A-45AC-9F2A-A06488D21B5E}" destId="{8244FB43-83B4-497E-8AD6-1E0299CB0F7B}" srcOrd="1" destOrd="0" presId="urn:microsoft.com/office/officeart/2005/8/layout/list1"/>
    <dgm:cxn modelId="{B52B69B6-C464-41AC-B53C-011A355AE464}" type="presParOf" srcId="{B14E1113-D44A-45AC-9F2A-A06488D21B5E}" destId="{601225C2-F169-4315-A3D7-50E8F0C1C669}" srcOrd="2" destOrd="0" presId="urn:microsoft.com/office/officeart/2005/8/layout/list1"/>
    <dgm:cxn modelId="{C2B79696-48CE-4C47-AB32-8E1F496840D0}" type="presParOf" srcId="{B14E1113-D44A-45AC-9F2A-A06488D21B5E}" destId="{2F0AC8BB-2CB1-4C86-84F8-8D2508F5655E}" srcOrd="3" destOrd="0" presId="urn:microsoft.com/office/officeart/2005/8/layout/list1"/>
    <dgm:cxn modelId="{F8F2F951-50BA-4DDF-8628-8FCD70526CE1}" type="presParOf" srcId="{B14E1113-D44A-45AC-9F2A-A06488D21B5E}" destId="{90B79BCA-DCA6-4898-932B-46608486FA59}" srcOrd="4" destOrd="0" presId="urn:microsoft.com/office/officeart/2005/8/layout/list1"/>
    <dgm:cxn modelId="{AAB23080-766F-4989-B351-FEA1B815E8C4}" type="presParOf" srcId="{90B79BCA-DCA6-4898-932B-46608486FA59}" destId="{77965376-E44F-44CE-92B4-F80AF7ECB941}" srcOrd="0" destOrd="0" presId="urn:microsoft.com/office/officeart/2005/8/layout/list1"/>
    <dgm:cxn modelId="{CFAD3A5A-F7E3-4416-AA27-9641F690B6F4}" type="presParOf" srcId="{90B79BCA-DCA6-4898-932B-46608486FA59}" destId="{E966B88D-7030-4057-BD66-07FEADF0C368}" srcOrd="1" destOrd="0" presId="urn:microsoft.com/office/officeart/2005/8/layout/list1"/>
    <dgm:cxn modelId="{49363819-6027-4939-A619-14F27152DD99}" type="presParOf" srcId="{B14E1113-D44A-45AC-9F2A-A06488D21B5E}" destId="{01BC4776-ED7C-46BE-B175-E8F1388ABE8A}" srcOrd="5" destOrd="0" presId="urn:microsoft.com/office/officeart/2005/8/layout/list1"/>
    <dgm:cxn modelId="{82C8E9CD-E784-48AD-AF7E-9F93387A6B65}" type="presParOf" srcId="{B14E1113-D44A-45AC-9F2A-A06488D21B5E}" destId="{1EE76DD4-9CDD-421C-A4A1-0FE6E930A2BF}" srcOrd="6" destOrd="0" presId="urn:microsoft.com/office/officeart/2005/8/layout/list1"/>
    <dgm:cxn modelId="{A83DE6D8-D274-46E5-A362-62906E399962}" type="presParOf" srcId="{B14E1113-D44A-45AC-9F2A-A06488D21B5E}" destId="{1D8515E0-D677-40BE-A84C-22F1DBA95992}" srcOrd="7" destOrd="0" presId="urn:microsoft.com/office/officeart/2005/8/layout/list1"/>
    <dgm:cxn modelId="{7C587277-B05B-4710-90BD-459D725ED290}" type="presParOf" srcId="{B14E1113-D44A-45AC-9F2A-A06488D21B5E}" destId="{F9BE83CA-36F3-4071-B119-412BCD387382}" srcOrd="8" destOrd="0" presId="urn:microsoft.com/office/officeart/2005/8/layout/list1"/>
    <dgm:cxn modelId="{1BC8E5C3-7E75-4ACF-89CF-3C97A94F45B0}" type="presParOf" srcId="{F9BE83CA-36F3-4071-B119-412BCD387382}" destId="{F094F44F-0EBE-4EAE-AA7A-2B669B8F6A68}" srcOrd="0" destOrd="0" presId="urn:microsoft.com/office/officeart/2005/8/layout/list1"/>
    <dgm:cxn modelId="{6B8CE2B6-C5CF-4FAB-B0D7-C45C9B855AD5}" type="presParOf" srcId="{F9BE83CA-36F3-4071-B119-412BCD387382}" destId="{D01B3247-F62D-4E6A-8A19-2228741FCF1F}" srcOrd="1" destOrd="0" presId="urn:microsoft.com/office/officeart/2005/8/layout/list1"/>
    <dgm:cxn modelId="{6338D211-9F91-44F2-8174-A12DCF2BB2F2}" type="presParOf" srcId="{B14E1113-D44A-45AC-9F2A-A06488D21B5E}" destId="{152125DF-47A6-4B55-965F-178970524505}" srcOrd="9" destOrd="0" presId="urn:microsoft.com/office/officeart/2005/8/layout/list1"/>
    <dgm:cxn modelId="{E53497C6-5722-4798-8C57-211A1C95B798}" type="presParOf" srcId="{B14E1113-D44A-45AC-9F2A-A06488D21B5E}" destId="{483CB0C0-98E2-40D7-8CF2-A9A745899379}" srcOrd="10" destOrd="0" presId="urn:microsoft.com/office/officeart/2005/8/layout/list1"/>
    <dgm:cxn modelId="{C2AEFECA-5F0F-47AC-B2D5-211D4F7CAB53}" type="presParOf" srcId="{B14E1113-D44A-45AC-9F2A-A06488D21B5E}" destId="{2D666369-7DA1-4489-AE20-FC1C54BB18FD}" srcOrd="11" destOrd="0" presId="urn:microsoft.com/office/officeart/2005/8/layout/list1"/>
    <dgm:cxn modelId="{E129D721-6241-401D-A662-1DF84EF17763}" type="presParOf" srcId="{B14E1113-D44A-45AC-9F2A-A06488D21B5E}" destId="{3DF2B80E-E187-42FB-B03D-4D6FAFE8512A}" srcOrd="12" destOrd="0" presId="urn:microsoft.com/office/officeart/2005/8/layout/list1"/>
    <dgm:cxn modelId="{28FC4698-4B6E-4B2F-B2DE-E0748D79680B}" type="presParOf" srcId="{3DF2B80E-E187-42FB-B03D-4D6FAFE8512A}" destId="{8D7A8460-F324-4F65-BFBF-905F27651A88}" srcOrd="0" destOrd="0" presId="urn:microsoft.com/office/officeart/2005/8/layout/list1"/>
    <dgm:cxn modelId="{D87C6B7E-56FA-4118-A6F5-6E8238BDA89E}" type="presParOf" srcId="{3DF2B80E-E187-42FB-B03D-4D6FAFE8512A}" destId="{2587DEA2-9601-4CC7-9CCB-D043CF143DC5}" srcOrd="1" destOrd="0" presId="urn:microsoft.com/office/officeart/2005/8/layout/list1"/>
    <dgm:cxn modelId="{F73F4461-77E9-4652-877F-51DD67D0696D}" type="presParOf" srcId="{B14E1113-D44A-45AC-9F2A-A06488D21B5E}" destId="{46D36F3B-A9F7-4B67-9A78-C76BBB2719C4}" srcOrd="13" destOrd="0" presId="urn:microsoft.com/office/officeart/2005/8/layout/list1"/>
    <dgm:cxn modelId="{C66D9093-5FD5-4D47-A6ED-EA288F6E6F4F}" type="presParOf" srcId="{B14E1113-D44A-45AC-9F2A-A06488D21B5E}" destId="{5745B1C5-F0B3-49AE-ADB4-9CA153E612C9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87D6FE4-9F0B-4358-AE84-61E603015D5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95486E28-DD2D-45A6-8B79-FD15C0C19C09}">
      <dgm:prSet phldrT="[Testo]"/>
      <dgm:spPr/>
      <dgm:t>
        <a:bodyPr/>
        <a:lstStyle/>
        <a:p>
          <a:r>
            <a:rPr lang="it-IT" dirty="0"/>
            <a:t>- CLASSICA (ex GUARDIA MEDICA)</a:t>
          </a:r>
        </a:p>
      </dgm:t>
    </dgm:pt>
    <dgm:pt modelId="{7C971A64-B19F-418A-BF13-6D67CE628781}" type="parTrans" cxnId="{66A61B58-4702-4EE6-8B16-989911B6A3FB}">
      <dgm:prSet/>
      <dgm:spPr/>
      <dgm:t>
        <a:bodyPr/>
        <a:lstStyle/>
        <a:p>
          <a:endParaRPr lang="it-IT"/>
        </a:p>
      </dgm:t>
    </dgm:pt>
    <dgm:pt modelId="{441AEE7B-FB35-40AC-9153-72A196D78F7D}" type="sibTrans" cxnId="{66A61B58-4702-4EE6-8B16-989911B6A3FB}">
      <dgm:prSet/>
      <dgm:spPr/>
      <dgm:t>
        <a:bodyPr/>
        <a:lstStyle/>
        <a:p>
          <a:endParaRPr lang="it-IT"/>
        </a:p>
      </dgm:t>
    </dgm:pt>
    <dgm:pt modelId="{BAC1445C-3C20-4295-B71A-96F949473A59}">
      <dgm:prSet phldrT="[Testo]"/>
      <dgm:spPr/>
      <dgm:t>
        <a:bodyPr/>
        <a:lstStyle/>
        <a:p>
          <a:r>
            <a:rPr lang="it-IT" b="1" dirty="0"/>
            <a:t>Gestione dell’INDIFFERIBILITA</a:t>
          </a:r>
          <a:r>
            <a:rPr lang="it-IT" dirty="0"/>
            <a:t>’</a:t>
          </a:r>
        </a:p>
      </dgm:t>
    </dgm:pt>
    <dgm:pt modelId="{EC04D739-E05F-4C6E-877B-FD75F4D8CEB4}" type="parTrans" cxnId="{DF7E3B2F-D887-41BE-8978-50613528042E}">
      <dgm:prSet/>
      <dgm:spPr/>
      <dgm:t>
        <a:bodyPr/>
        <a:lstStyle/>
        <a:p>
          <a:endParaRPr lang="it-IT"/>
        </a:p>
      </dgm:t>
    </dgm:pt>
    <dgm:pt modelId="{1CADAA89-8A6D-4F8F-BB96-96DF95A1E4F6}" type="sibTrans" cxnId="{DF7E3B2F-D887-41BE-8978-50613528042E}">
      <dgm:prSet/>
      <dgm:spPr/>
      <dgm:t>
        <a:bodyPr/>
        <a:lstStyle/>
        <a:p>
          <a:endParaRPr lang="it-IT"/>
        </a:p>
      </dgm:t>
    </dgm:pt>
    <dgm:pt modelId="{54BC62BE-83F1-4293-A221-531148990440}">
      <dgm:prSet phldrT="[Testo]"/>
      <dgm:spPr/>
      <dgm:t>
        <a:bodyPr/>
        <a:lstStyle/>
        <a:p>
          <a:r>
            <a:rPr lang="it-IT" dirty="0"/>
            <a:t>- INNOVATIVA a </a:t>
          </a:r>
          <a:r>
            <a:rPr lang="it-IT" b="1" dirty="0"/>
            <a:t>supporto attività medici di famiglia</a:t>
          </a:r>
        </a:p>
      </dgm:t>
    </dgm:pt>
    <dgm:pt modelId="{B606452C-F363-4794-9057-E4F1D6B92E1C}" type="parTrans" cxnId="{00CF0BD6-C736-46A1-A88F-2AB7E6AEB9EB}">
      <dgm:prSet/>
      <dgm:spPr/>
      <dgm:t>
        <a:bodyPr/>
        <a:lstStyle/>
        <a:p>
          <a:endParaRPr lang="it-IT"/>
        </a:p>
      </dgm:t>
    </dgm:pt>
    <dgm:pt modelId="{49796F38-D641-461F-B8AF-81AED0CA9D06}" type="sibTrans" cxnId="{00CF0BD6-C736-46A1-A88F-2AB7E6AEB9EB}">
      <dgm:prSet/>
      <dgm:spPr/>
      <dgm:t>
        <a:bodyPr/>
        <a:lstStyle/>
        <a:p>
          <a:endParaRPr lang="it-IT"/>
        </a:p>
      </dgm:t>
    </dgm:pt>
    <dgm:pt modelId="{33CF3E42-6CB4-404E-A7E1-3663DF91605E}">
      <dgm:prSet phldrT="[Testo]"/>
      <dgm:spPr/>
      <dgm:t>
        <a:bodyPr/>
        <a:lstStyle/>
        <a:p>
          <a:r>
            <a:rPr lang="it-IT" dirty="0"/>
            <a:t>Dal </a:t>
          </a:r>
          <a:r>
            <a:rPr lang="it-IT" b="1" dirty="0">
              <a:solidFill>
                <a:srgbClr val="C00000"/>
              </a:solidFill>
            </a:rPr>
            <a:t>Lunedi al Venerdì (feriale ore 8-20)</a:t>
          </a:r>
        </a:p>
      </dgm:t>
    </dgm:pt>
    <dgm:pt modelId="{59C4704D-9D73-432E-80C4-7D2C6A961B5D}" type="parTrans" cxnId="{842BBD61-64EB-49AA-A0F3-5FF761710C65}">
      <dgm:prSet/>
      <dgm:spPr/>
      <dgm:t>
        <a:bodyPr/>
        <a:lstStyle/>
        <a:p>
          <a:endParaRPr lang="it-IT"/>
        </a:p>
      </dgm:t>
    </dgm:pt>
    <dgm:pt modelId="{C6E6BC02-3E6C-4418-A566-D963AFA147E5}" type="sibTrans" cxnId="{842BBD61-64EB-49AA-A0F3-5FF761710C65}">
      <dgm:prSet/>
      <dgm:spPr/>
      <dgm:t>
        <a:bodyPr/>
        <a:lstStyle/>
        <a:p>
          <a:endParaRPr lang="it-IT"/>
        </a:p>
      </dgm:t>
    </dgm:pt>
    <dgm:pt modelId="{F0F6DF0C-369F-411E-B03A-BB88F0373110}">
      <dgm:prSet phldrT="[Testo]"/>
      <dgm:spPr/>
      <dgm:t>
        <a:bodyPr/>
        <a:lstStyle/>
        <a:p>
          <a:r>
            <a:rPr lang="it-IT" b="1" dirty="0">
              <a:solidFill>
                <a:srgbClr val="C00000"/>
              </a:solidFill>
            </a:rPr>
            <a:t>TUTTI i giorni ore 20-8</a:t>
          </a:r>
        </a:p>
      </dgm:t>
    </dgm:pt>
    <dgm:pt modelId="{36CE24AF-D510-49D9-A2C1-A818D407DEDA}" type="parTrans" cxnId="{F1529D2F-BCD0-45A7-B64C-6494DE054264}">
      <dgm:prSet/>
      <dgm:spPr/>
      <dgm:t>
        <a:bodyPr/>
        <a:lstStyle/>
        <a:p>
          <a:endParaRPr lang="it-IT"/>
        </a:p>
      </dgm:t>
    </dgm:pt>
    <dgm:pt modelId="{E24FA1A5-9F5C-4E24-9379-744979FF1D45}" type="sibTrans" cxnId="{F1529D2F-BCD0-45A7-B64C-6494DE054264}">
      <dgm:prSet/>
      <dgm:spPr/>
      <dgm:t>
        <a:bodyPr/>
        <a:lstStyle/>
        <a:p>
          <a:endParaRPr lang="it-IT"/>
        </a:p>
      </dgm:t>
    </dgm:pt>
    <dgm:pt modelId="{655B0903-1D3E-47E9-9471-28224D27E199}">
      <dgm:prSet phldrT="[Testo]"/>
      <dgm:spPr/>
      <dgm:t>
        <a:bodyPr/>
        <a:lstStyle/>
        <a:p>
          <a:r>
            <a:rPr lang="it-IT" b="1" dirty="0">
              <a:solidFill>
                <a:srgbClr val="C00000"/>
              </a:solidFill>
            </a:rPr>
            <a:t>PREFESTIVI e FESTIVI 24/24 </a:t>
          </a:r>
        </a:p>
      </dgm:t>
    </dgm:pt>
    <dgm:pt modelId="{E0A16CD2-35F6-4218-828C-3DFBB3D62E90}" type="parTrans" cxnId="{CA8D8038-F10F-4F54-BE06-23C5A16C8D8C}">
      <dgm:prSet/>
      <dgm:spPr/>
      <dgm:t>
        <a:bodyPr/>
        <a:lstStyle/>
        <a:p>
          <a:endParaRPr lang="it-IT"/>
        </a:p>
      </dgm:t>
    </dgm:pt>
    <dgm:pt modelId="{B9C25DEC-60C9-47FB-9B61-A7DDC9C1404B}" type="sibTrans" cxnId="{CA8D8038-F10F-4F54-BE06-23C5A16C8D8C}">
      <dgm:prSet/>
      <dgm:spPr/>
      <dgm:t>
        <a:bodyPr/>
        <a:lstStyle/>
        <a:p>
          <a:endParaRPr lang="it-IT"/>
        </a:p>
      </dgm:t>
    </dgm:pt>
    <dgm:pt modelId="{794B3A1F-003B-457B-A3AE-78E07645D74E}">
      <dgm:prSet phldrT="[Testo]"/>
      <dgm:spPr/>
      <dgm:t>
        <a:bodyPr/>
        <a:lstStyle/>
        <a:p>
          <a:r>
            <a:rPr lang="it-IT" dirty="0"/>
            <a:t>Gestione indifferibilità ma…</a:t>
          </a:r>
        </a:p>
      </dgm:t>
    </dgm:pt>
    <dgm:pt modelId="{2A550E07-46CD-4135-B63C-7552D809AB11}" type="parTrans" cxnId="{099689B6-C02A-4E87-B4D1-5F9C72D4536A}">
      <dgm:prSet/>
      <dgm:spPr/>
      <dgm:t>
        <a:bodyPr/>
        <a:lstStyle/>
        <a:p>
          <a:endParaRPr lang="it-IT"/>
        </a:p>
      </dgm:t>
    </dgm:pt>
    <dgm:pt modelId="{27C24163-1C16-4878-A3A5-0233E3844E5E}" type="sibTrans" cxnId="{099689B6-C02A-4E87-B4D1-5F9C72D4536A}">
      <dgm:prSet/>
      <dgm:spPr/>
      <dgm:t>
        <a:bodyPr/>
        <a:lstStyle/>
        <a:p>
          <a:endParaRPr lang="it-IT"/>
        </a:p>
      </dgm:t>
    </dgm:pt>
    <dgm:pt modelId="{0094DD8A-3E49-4B93-9B77-ECFD6A6E27B6}">
      <dgm:prSet phldrT="[Testo]"/>
      <dgm:spPr/>
      <dgm:t>
        <a:bodyPr/>
        <a:lstStyle/>
        <a:p>
          <a:r>
            <a:rPr lang="it-IT" b="1" dirty="0"/>
            <a:t>PROGETTI sul CRONICO/DIAGNOSTICA di PRIMO LIVELLO/RICERCA/CURE PALLIATIVE</a:t>
          </a:r>
          <a:r>
            <a:rPr lang="it-IT" dirty="0"/>
            <a:t>… </a:t>
          </a:r>
        </a:p>
      </dgm:t>
    </dgm:pt>
    <dgm:pt modelId="{E933375A-025C-4366-835D-EC1B9DE70E8B}" type="parTrans" cxnId="{8816AF11-878A-4437-8613-10345A24EFCE}">
      <dgm:prSet/>
      <dgm:spPr/>
      <dgm:t>
        <a:bodyPr/>
        <a:lstStyle/>
        <a:p>
          <a:endParaRPr lang="it-IT"/>
        </a:p>
      </dgm:t>
    </dgm:pt>
    <dgm:pt modelId="{DD03BEEB-EC51-4E07-B5DA-9605B638B05B}" type="sibTrans" cxnId="{8816AF11-878A-4437-8613-10345A24EFCE}">
      <dgm:prSet/>
      <dgm:spPr/>
      <dgm:t>
        <a:bodyPr/>
        <a:lstStyle/>
        <a:p>
          <a:endParaRPr lang="it-IT"/>
        </a:p>
      </dgm:t>
    </dgm:pt>
    <dgm:pt modelId="{FF744162-9BA2-45F8-8B20-4824FB95881F}" type="pres">
      <dgm:prSet presAssocID="{187D6FE4-9F0B-4358-AE84-61E603015D52}" presName="linear" presStyleCnt="0">
        <dgm:presLayoutVars>
          <dgm:animLvl val="lvl"/>
          <dgm:resizeHandles val="exact"/>
        </dgm:presLayoutVars>
      </dgm:prSet>
      <dgm:spPr/>
    </dgm:pt>
    <dgm:pt modelId="{55CF928E-C2F2-4014-90B3-2DAC0B0B97E2}" type="pres">
      <dgm:prSet presAssocID="{95486E28-DD2D-45A6-8B79-FD15C0C19C09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270071BC-61AF-4A8F-8D34-73A4797AF9AE}" type="pres">
      <dgm:prSet presAssocID="{95486E28-DD2D-45A6-8B79-FD15C0C19C09}" presName="childText" presStyleLbl="revTx" presStyleIdx="0" presStyleCnt="2">
        <dgm:presLayoutVars>
          <dgm:bulletEnabled val="1"/>
        </dgm:presLayoutVars>
      </dgm:prSet>
      <dgm:spPr/>
    </dgm:pt>
    <dgm:pt modelId="{756891F1-67BE-400F-9F67-48DA5C5E736D}" type="pres">
      <dgm:prSet presAssocID="{54BC62BE-83F1-4293-A221-531148990440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9ADC9952-650C-43BC-8B2B-D7C6E7A09E50}" type="pres">
      <dgm:prSet presAssocID="{54BC62BE-83F1-4293-A221-531148990440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141CC002-D359-4C0D-A314-6086F6D904FD}" type="presOf" srcId="{BAC1445C-3C20-4295-B71A-96F949473A59}" destId="{270071BC-61AF-4A8F-8D34-73A4797AF9AE}" srcOrd="0" destOrd="0" presId="urn:microsoft.com/office/officeart/2005/8/layout/vList2"/>
    <dgm:cxn modelId="{8816AF11-878A-4437-8613-10345A24EFCE}" srcId="{54BC62BE-83F1-4293-A221-531148990440}" destId="{0094DD8A-3E49-4B93-9B77-ECFD6A6E27B6}" srcOrd="2" destOrd="0" parTransId="{E933375A-025C-4366-835D-EC1B9DE70E8B}" sibTransId="{DD03BEEB-EC51-4E07-B5DA-9605B638B05B}"/>
    <dgm:cxn modelId="{E5878C1F-BF85-4558-A385-61FBE669E0DB}" type="presOf" srcId="{187D6FE4-9F0B-4358-AE84-61E603015D52}" destId="{FF744162-9BA2-45F8-8B20-4824FB95881F}" srcOrd="0" destOrd="0" presId="urn:microsoft.com/office/officeart/2005/8/layout/vList2"/>
    <dgm:cxn modelId="{5017DE20-759A-44C9-88DF-64E28E944982}" type="presOf" srcId="{655B0903-1D3E-47E9-9471-28224D27E199}" destId="{270071BC-61AF-4A8F-8D34-73A4797AF9AE}" srcOrd="0" destOrd="2" presId="urn:microsoft.com/office/officeart/2005/8/layout/vList2"/>
    <dgm:cxn modelId="{DF7E3B2F-D887-41BE-8978-50613528042E}" srcId="{95486E28-DD2D-45A6-8B79-FD15C0C19C09}" destId="{BAC1445C-3C20-4295-B71A-96F949473A59}" srcOrd="0" destOrd="0" parTransId="{EC04D739-E05F-4C6E-877B-FD75F4D8CEB4}" sibTransId="{1CADAA89-8A6D-4F8F-BB96-96DF95A1E4F6}"/>
    <dgm:cxn modelId="{F1529D2F-BCD0-45A7-B64C-6494DE054264}" srcId="{95486E28-DD2D-45A6-8B79-FD15C0C19C09}" destId="{F0F6DF0C-369F-411E-B03A-BB88F0373110}" srcOrd="1" destOrd="0" parTransId="{36CE24AF-D510-49D9-A2C1-A818D407DEDA}" sibTransId="{E24FA1A5-9F5C-4E24-9379-744979FF1D45}"/>
    <dgm:cxn modelId="{CA8D8038-F10F-4F54-BE06-23C5A16C8D8C}" srcId="{95486E28-DD2D-45A6-8B79-FD15C0C19C09}" destId="{655B0903-1D3E-47E9-9471-28224D27E199}" srcOrd="2" destOrd="0" parTransId="{E0A16CD2-35F6-4218-828C-3DFBB3D62E90}" sibTransId="{B9C25DEC-60C9-47FB-9B61-A7DDC9C1404B}"/>
    <dgm:cxn modelId="{97809B5E-8057-499B-8B27-8F5FD518580A}" type="presOf" srcId="{F0F6DF0C-369F-411E-B03A-BB88F0373110}" destId="{270071BC-61AF-4A8F-8D34-73A4797AF9AE}" srcOrd="0" destOrd="1" presId="urn:microsoft.com/office/officeart/2005/8/layout/vList2"/>
    <dgm:cxn modelId="{842BBD61-64EB-49AA-A0F3-5FF761710C65}" srcId="{54BC62BE-83F1-4293-A221-531148990440}" destId="{33CF3E42-6CB4-404E-A7E1-3663DF91605E}" srcOrd="0" destOrd="0" parTransId="{59C4704D-9D73-432E-80C4-7D2C6A961B5D}" sibTransId="{C6E6BC02-3E6C-4418-A566-D963AFA147E5}"/>
    <dgm:cxn modelId="{1143F248-EAC7-49DD-9D8B-D39F8EC6EC06}" type="presOf" srcId="{794B3A1F-003B-457B-A3AE-78E07645D74E}" destId="{9ADC9952-650C-43BC-8B2B-D7C6E7A09E50}" srcOrd="0" destOrd="1" presId="urn:microsoft.com/office/officeart/2005/8/layout/vList2"/>
    <dgm:cxn modelId="{5AB32749-4027-433C-A24B-445E10E097EA}" type="presOf" srcId="{33CF3E42-6CB4-404E-A7E1-3663DF91605E}" destId="{9ADC9952-650C-43BC-8B2B-D7C6E7A09E50}" srcOrd="0" destOrd="0" presId="urn:microsoft.com/office/officeart/2005/8/layout/vList2"/>
    <dgm:cxn modelId="{049F756E-1E80-4743-A259-61C0C34991E6}" type="presOf" srcId="{95486E28-DD2D-45A6-8B79-FD15C0C19C09}" destId="{55CF928E-C2F2-4014-90B3-2DAC0B0B97E2}" srcOrd="0" destOrd="0" presId="urn:microsoft.com/office/officeart/2005/8/layout/vList2"/>
    <dgm:cxn modelId="{66A61B58-4702-4EE6-8B16-989911B6A3FB}" srcId="{187D6FE4-9F0B-4358-AE84-61E603015D52}" destId="{95486E28-DD2D-45A6-8B79-FD15C0C19C09}" srcOrd="0" destOrd="0" parTransId="{7C971A64-B19F-418A-BF13-6D67CE628781}" sibTransId="{441AEE7B-FB35-40AC-9153-72A196D78F7D}"/>
    <dgm:cxn modelId="{099689B6-C02A-4E87-B4D1-5F9C72D4536A}" srcId="{54BC62BE-83F1-4293-A221-531148990440}" destId="{794B3A1F-003B-457B-A3AE-78E07645D74E}" srcOrd="1" destOrd="0" parTransId="{2A550E07-46CD-4135-B63C-7552D809AB11}" sibTransId="{27C24163-1C16-4878-A3A5-0233E3844E5E}"/>
    <dgm:cxn modelId="{2979DDBF-DE42-4257-A037-489F5DA06012}" type="presOf" srcId="{0094DD8A-3E49-4B93-9B77-ECFD6A6E27B6}" destId="{9ADC9952-650C-43BC-8B2B-D7C6E7A09E50}" srcOrd="0" destOrd="2" presId="urn:microsoft.com/office/officeart/2005/8/layout/vList2"/>
    <dgm:cxn modelId="{0BDAD9D4-3573-465A-B86B-ECF4F46C53D9}" type="presOf" srcId="{54BC62BE-83F1-4293-A221-531148990440}" destId="{756891F1-67BE-400F-9F67-48DA5C5E736D}" srcOrd="0" destOrd="0" presId="urn:microsoft.com/office/officeart/2005/8/layout/vList2"/>
    <dgm:cxn modelId="{00CF0BD6-C736-46A1-A88F-2AB7E6AEB9EB}" srcId="{187D6FE4-9F0B-4358-AE84-61E603015D52}" destId="{54BC62BE-83F1-4293-A221-531148990440}" srcOrd="1" destOrd="0" parTransId="{B606452C-F363-4794-9057-E4F1D6B92E1C}" sibTransId="{49796F38-D641-461F-B8AF-81AED0CA9D06}"/>
    <dgm:cxn modelId="{EE09B459-F381-43C9-91B7-09DFF085B643}" type="presParOf" srcId="{FF744162-9BA2-45F8-8B20-4824FB95881F}" destId="{55CF928E-C2F2-4014-90B3-2DAC0B0B97E2}" srcOrd="0" destOrd="0" presId="urn:microsoft.com/office/officeart/2005/8/layout/vList2"/>
    <dgm:cxn modelId="{0D149BEB-F25A-4783-BECB-FF2B7CB2968B}" type="presParOf" srcId="{FF744162-9BA2-45F8-8B20-4824FB95881F}" destId="{270071BC-61AF-4A8F-8D34-73A4797AF9AE}" srcOrd="1" destOrd="0" presId="urn:microsoft.com/office/officeart/2005/8/layout/vList2"/>
    <dgm:cxn modelId="{312399BF-D3A2-48DB-A152-2145C0837D34}" type="presParOf" srcId="{FF744162-9BA2-45F8-8B20-4824FB95881F}" destId="{756891F1-67BE-400F-9F67-48DA5C5E736D}" srcOrd="2" destOrd="0" presId="urn:microsoft.com/office/officeart/2005/8/layout/vList2"/>
    <dgm:cxn modelId="{17EF9886-FC8E-48ED-8189-3F48CB7FEBD9}" type="presParOf" srcId="{FF744162-9BA2-45F8-8B20-4824FB95881F}" destId="{9ADC9952-650C-43BC-8B2B-D7C6E7A09E50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1225C2-F169-4315-A3D7-50E8F0C1C669}">
      <dsp:nvSpPr>
        <dsp:cNvPr id="0" name=""/>
        <dsp:cNvSpPr/>
      </dsp:nvSpPr>
      <dsp:spPr>
        <a:xfrm>
          <a:off x="0" y="492422"/>
          <a:ext cx="7782350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E512DB6-300C-45EF-9331-8CC2F9571591}">
      <dsp:nvSpPr>
        <dsp:cNvPr id="0" name=""/>
        <dsp:cNvSpPr/>
      </dsp:nvSpPr>
      <dsp:spPr>
        <a:xfrm>
          <a:off x="370497" y="79142"/>
          <a:ext cx="7409944" cy="826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908" tIns="0" rIns="205908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b="1" kern="1200" dirty="0"/>
            <a:t>COMPOSTA da MEDICI di FAMIGLIA ED EX GUARDIE MEDICHE in RETE</a:t>
          </a:r>
        </a:p>
      </dsp:txBody>
      <dsp:txXfrm>
        <a:off x="410846" y="119491"/>
        <a:ext cx="7329246" cy="745862"/>
      </dsp:txXfrm>
    </dsp:sp>
    <dsp:sp modelId="{1EE76DD4-9CDD-421C-A4A1-0FE6E930A2BF}">
      <dsp:nvSpPr>
        <dsp:cNvPr id="0" name=""/>
        <dsp:cNvSpPr/>
      </dsp:nvSpPr>
      <dsp:spPr>
        <a:xfrm>
          <a:off x="0" y="1762502"/>
          <a:ext cx="7782350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66B88D-7030-4057-BD66-07FEADF0C368}">
      <dsp:nvSpPr>
        <dsp:cNvPr id="0" name=""/>
        <dsp:cNvSpPr/>
      </dsp:nvSpPr>
      <dsp:spPr>
        <a:xfrm>
          <a:off x="370497" y="1349222"/>
          <a:ext cx="7409944" cy="826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908" tIns="0" rIns="205908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b="1" kern="1200" dirty="0"/>
            <a:t>SETTE GIORNI ALLA SETTIMANA (medici di famiglia </a:t>
          </a:r>
          <a:r>
            <a:rPr lang="it-IT" sz="2400" b="1" kern="1200" dirty="0" err="1"/>
            <a:t>lun-ven</a:t>
          </a:r>
          <a:r>
            <a:rPr lang="it-IT" sz="2400" b="1" kern="1200" dirty="0"/>
            <a:t> 9-19; resto attività oraria)</a:t>
          </a:r>
        </a:p>
      </dsp:txBody>
      <dsp:txXfrm>
        <a:off x="410846" y="1389571"/>
        <a:ext cx="7329246" cy="745862"/>
      </dsp:txXfrm>
    </dsp:sp>
    <dsp:sp modelId="{483CB0C0-98E2-40D7-8CF2-A9A745899379}">
      <dsp:nvSpPr>
        <dsp:cNvPr id="0" name=""/>
        <dsp:cNvSpPr/>
      </dsp:nvSpPr>
      <dsp:spPr>
        <a:xfrm>
          <a:off x="0" y="3032582"/>
          <a:ext cx="7782350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1B3247-F62D-4E6A-8A19-2228741FCF1F}">
      <dsp:nvSpPr>
        <dsp:cNvPr id="0" name=""/>
        <dsp:cNvSpPr/>
      </dsp:nvSpPr>
      <dsp:spPr>
        <a:xfrm>
          <a:off x="370497" y="2619302"/>
          <a:ext cx="7409944" cy="826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908" tIns="0" rIns="205908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b="1" kern="1200" dirty="0"/>
            <a:t>MAX 30.000 ABITANTI (ma deroghe fino a 45.000)</a:t>
          </a:r>
        </a:p>
      </dsp:txBody>
      <dsp:txXfrm>
        <a:off x="410846" y="2659651"/>
        <a:ext cx="7329246" cy="745862"/>
      </dsp:txXfrm>
    </dsp:sp>
    <dsp:sp modelId="{5745B1C5-F0B3-49AE-ADB4-9CA153E612C9}">
      <dsp:nvSpPr>
        <dsp:cNvPr id="0" name=""/>
        <dsp:cNvSpPr/>
      </dsp:nvSpPr>
      <dsp:spPr>
        <a:xfrm>
          <a:off x="0" y="4302662"/>
          <a:ext cx="7782350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87DEA2-9601-4CC7-9CCB-D043CF143DC5}">
      <dsp:nvSpPr>
        <dsp:cNvPr id="0" name=""/>
        <dsp:cNvSpPr/>
      </dsp:nvSpPr>
      <dsp:spPr>
        <a:xfrm>
          <a:off x="370497" y="3889382"/>
          <a:ext cx="7409944" cy="826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5908" tIns="0" rIns="205908" bIns="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800" b="1" kern="1200" dirty="0"/>
            <a:t>EVOLUZIONE delle EQUIPE TERRITORIALI (funzione EROGATIVA)</a:t>
          </a:r>
        </a:p>
      </dsp:txBody>
      <dsp:txXfrm>
        <a:off x="410846" y="3929731"/>
        <a:ext cx="7329246" cy="7458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CF928E-C2F2-4014-90B3-2DAC0B0B97E2}">
      <dsp:nvSpPr>
        <dsp:cNvPr id="0" name=""/>
        <dsp:cNvSpPr/>
      </dsp:nvSpPr>
      <dsp:spPr>
        <a:xfrm>
          <a:off x="0" y="8639"/>
          <a:ext cx="9665110" cy="5756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kern="1200" dirty="0"/>
            <a:t>- CLASSICA (ex GUARDIA MEDICA)</a:t>
          </a:r>
        </a:p>
      </dsp:txBody>
      <dsp:txXfrm>
        <a:off x="28100" y="36739"/>
        <a:ext cx="9608910" cy="519439"/>
      </dsp:txXfrm>
    </dsp:sp>
    <dsp:sp modelId="{270071BC-61AF-4A8F-8D34-73A4797AF9AE}">
      <dsp:nvSpPr>
        <dsp:cNvPr id="0" name=""/>
        <dsp:cNvSpPr/>
      </dsp:nvSpPr>
      <dsp:spPr>
        <a:xfrm>
          <a:off x="0" y="584279"/>
          <a:ext cx="9665110" cy="993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6867" tIns="30480" rIns="170688" bIns="3048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1900" b="1" kern="1200" dirty="0"/>
            <a:t>Gestione dell’INDIFFERIBILITA</a:t>
          </a:r>
          <a:r>
            <a:rPr lang="it-IT" sz="1900" kern="1200" dirty="0"/>
            <a:t>’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1900" b="1" kern="1200" dirty="0">
              <a:solidFill>
                <a:srgbClr val="C00000"/>
              </a:solidFill>
            </a:rPr>
            <a:t>TUTTI i giorni ore 20-8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1900" b="1" kern="1200" dirty="0">
              <a:solidFill>
                <a:srgbClr val="C00000"/>
              </a:solidFill>
            </a:rPr>
            <a:t>PREFESTIVI e FESTIVI 24/24 </a:t>
          </a:r>
        </a:p>
      </dsp:txBody>
      <dsp:txXfrm>
        <a:off x="0" y="584279"/>
        <a:ext cx="9665110" cy="993600"/>
      </dsp:txXfrm>
    </dsp:sp>
    <dsp:sp modelId="{756891F1-67BE-400F-9F67-48DA5C5E736D}">
      <dsp:nvSpPr>
        <dsp:cNvPr id="0" name=""/>
        <dsp:cNvSpPr/>
      </dsp:nvSpPr>
      <dsp:spPr>
        <a:xfrm>
          <a:off x="0" y="1577880"/>
          <a:ext cx="9665110" cy="5756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kern="1200" dirty="0"/>
            <a:t>- INNOVATIVA a </a:t>
          </a:r>
          <a:r>
            <a:rPr lang="it-IT" sz="2400" b="1" kern="1200" dirty="0"/>
            <a:t>supporto attività medici di famiglia</a:t>
          </a:r>
        </a:p>
      </dsp:txBody>
      <dsp:txXfrm>
        <a:off x="28100" y="1605980"/>
        <a:ext cx="9608910" cy="519439"/>
      </dsp:txXfrm>
    </dsp:sp>
    <dsp:sp modelId="{9ADC9952-650C-43BC-8B2B-D7C6E7A09E50}">
      <dsp:nvSpPr>
        <dsp:cNvPr id="0" name=""/>
        <dsp:cNvSpPr/>
      </dsp:nvSpPr>
      <dsp:spPr>
        <a:xfrm>
          <a:off x="0" y="2153519"/>
          <a:ext cx="9665110" cy="12668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6867" tIns="30480" rIns="170688" bIns="3048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1900" kern="1200" dirty="0"/>
            <a:t>Dal </a:t>
          </a:r>
          <a:r>
            <a:rPr lang="it-IT" sz="1900" b="1" kern="1200" dirty="0">
              <a:solidFill>
                <a:srgbClr val="C00000"/>
              </a:solidFill>
            </a:rPr>
            <a:t>Lunedi al Venerdì (feriale ore 8-20)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1900" kern="1200" dirty="0"/>
            <a:t>Gestione indifferibilità ma…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1900" b="1" kern="1200" dirty="0"/>
            <a:t>PROGETTI sul CRONICO/DIAGNOSTICA di PRIMO LIVELLO/RICERCA/CURE PALLIATIVE</a:t>
          </a:r>
          <a:r>
            <a:rPr lang="it-IT" sz="1900" kern="1200" dirty="0"/>
            <a:t>… </a:t>
          </a:r>
        </a:p>
      </dsp:txBody>
      <dsp:txXfrm>
        <a:off x="0" y="2153519"/>
        <a:ext cx="9665110" cy="12668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7CF4CA-1F02-44E0-9B33-8C3E6E924D69}" type="datetimeFigureOut">
              <a:rPr lang="it-IT" smtClean="0"/>
              <a:t>30/05/24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9A7E8-0374-4E7E-A5E4-BF0702F97D4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09260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8A9A7E8-0374-4E7E-A5E4-BF0702F97D44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9243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820A5-7F6F-4693-9141-CC84F6940CF6}" type="datetimeFigureOut">
              <a:rPr lang="it-IT" smtClean="0"/>
              <a:t>30/05/24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39D25-909A-4B69-BA68-AFAB1D9D5A1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22131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820A5-7F6F-4693-9141-CC84F6940CF6}" type="datetimeFigureOut">
              <a:rPr lang="it-IT" smtClean="0"/>
              <a:t>30/05/24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39D25-909A-4B69-BA68-AFAB1D9D5A1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0758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820A5-7F6F-4693-9141-CC84F6940CF6}" type="datetimeFigureOut">
              <a:rPr lang="it-IT" smtClean="0"/>
              <a:t>30/05/24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39D25-909A-4B69-BA68-AFAB1D9D5A1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3748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5/30/2024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7CD31F4-64FA-4BA0-9498-67783267A8C8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43180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5/30/2024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92646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5/30/2024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7CD31F4-64FA-4BA0-9498-67783267A8C8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82770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5/30/2024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7CD31F4-64FA-4BA0-9498-67783267A8C8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01347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5/30/2024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7CD31F4-64FA-4BA0-9498-67783267A8C8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69628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5/30/2024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78687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5/30/2024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82996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5/30/2024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3686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820A5-7F6F-4693-9141-CC84F6940CF6}" type="datetimeFigureOut">
              <a:rPr lang="it-IT" smtClean="0"/>
              <a:t>30/05/24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39D25-909A-4B69-BA68-AFAB1D9D5A1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80540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5/30/2024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7CD31F4-64FA-4BA0-9498-67783267A8C8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6555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5/30/2024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7CD31F4-64FA-4BA0-9498-67783267A8C8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5789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5/30/2024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7CD31F4-64FA-4BA0-9498-67783267A8C8}" type="slidenum">
              <a:rPr lang="en-US" smtClean="0"/>
              <a:t>‹N›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1760314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5/30/2024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7CD31F4-64FA-4BA0-9498-67783267A8C8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11418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5/30/2024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7CD31F4-64FA-4BA0-9498-67783267A8C8}" type="slidenum">
              <a:rPr lang="en-US" smtClean="0"/>
              <a:t>‹N›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181305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5/30/2024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7CD31F4-64FA-4BA0-9498-67783267A8C8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471432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5/30/2024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11375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5/30/2024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9195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820A5-7F6F-4693-9141-CC84F6940CF6}" type="datetimeFigureOut">
              <a:rPr lang="it-IT" smtClean="0"/>
              <a:t>30/05/24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39D25-909A-4B69-BA68-AFAB1D9D5A1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0221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820A5-7F6F-4693-9141-CC84F6940CF6}" type="datetimeFigureOut">
              <a:rPr lang="it-IT" smtClean="0"/>
              <a:t>30/05/24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39D25-909A-4B69-BA68-AFAB1D9D5A1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1935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820A5-7F6F-4693-9141-CC84F6940CF6}" type="datetimeFigureOut">
              <a:rPr lang="it-IT" smtClean="0"/>
              <a:t>30/05/24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39D25-909A-4B69-BA68-AFAB1D9D5A1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3497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820A5-7F6F-4693-9141-CC84F6940CF6}" type="datetimeFigureOut">
              <a:rPr lang="it-IT" smtClean="0"/>
              <a:t>30/05/24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39D25-909A-4B69-BA68-AFAB1D9D5A1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51223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820A5-7F6F-4693-9141-CC84F6940CF6}" type="datetimeFigureOut">
              <a:rPr lang="it-IT" smtClean="0"/>
              <a:t>30/05/24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39D25-909A-4B69-BA68-AFAB1D9D5A1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85398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820A5-7F6F-4693-9141-CC84F6940CF6}" type="datetimeFigureOut">
              <a:rPr lang="it-IT" smtClean="0"/>
              <a:t>30/05/24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39D25-909A-4B69-BA68-AFAB1D9D5A1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0701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820A5-7F6F-4693-9141-CC84F6940CF6}" type="datetimeFigureOut">
              <a:rPr lang="it-IT" smtClean="0"/>
              <a:t>30/05/24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C39D25-909A-4B69-BA68-AFAB1D9D5A1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71356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2820A5-7F6F-4693-9141-CC84F6940CF6}" type="datetimeFigureOut">
              <a:rPr lang="it-IT" smtClean="0"/>
              <a:t>30/05/24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C39D25-909A-4B69-BA68-AFAB1D9D5A1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50862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2820A5-7F6F-4693-9141-CC84F6940CF6}" type="datetimeFigureOut">
              <a:rPr lang="it-IT" smtClean="0"/>
              <a:t>30/05/24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CAC39D25-909A-4B69-BA68-AFAB1D9D5A1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88824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FF9CEF5-A50D-4B8B-9852-D76F703786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786"/>
            <a:ext cx="12192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0AA4794-BA6A-59BE-0B91-E552115725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alphaModFix amt="40000"/>
          </a:blip>
          <a:srcRect t="5926" b="9804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0BACD3AF-6C5C-5AA4-5F57-6C6E0FD71C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</a:pPr>
            <a:r>
              <a:rPr lang="it-IT" sz="4600" b="1" dirty="0"/>
              <a:t>AIR 2024 e ACN 2024</a:t>
            </a:r>
            <a:br>
              <a:rPr lang="it-IT" sz="4600" b="1" dirty="0"/>
            </a:br>
            <a:r>
              <a:rPr lang="it-IT" sz="4600" b="1" dirty="0"/>
              <a:t>Riunione d’EQUIPE congiunta </a:t>
            </a:r>
            <a:br>
              <a:rPr lang="it-IT" sz="4600" b="1" dirty="0"/>
            </a:br>
            <a:r>
              <a:rPr lang="it-IT" sz="4600" b="1" dirty="0"/>
              <a:t>Verduno – 4 giugno 2024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65753F1-EEE2-45ED-88A1-ECB4A495D0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11" name="Freeform 27">
              <a:extLst>
                <a:ext uri="{FF2B5EF4-FFF2-40B4-BE49-F238E27FC236}">
                  <a16:creationId xmlns:a16="http://schemas.microsoft.com/office/drawing/2014/main" id="{3E3E7343-7B0A-4265-B9DA-56CE355513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2" name="Freeform 28">
              <a:extLst>
                <a:ext uri="{FF2B5EF4-FFF2-40B4-BE49-F238E27FC236}">
                  <a16:creationId xmlns:a16="http://schemas.microsoft.com/office/drawing/2014/main" id="{608D2FF5-E7CA-448D-8B61-42FAA7A0C8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3" name="Freeform 29">
              <a:extLst>
                <a:ext uri="{FF2B5EF4-FFF2-40B4-BE49-F238E27FC236}">
                  <a16:creationId xmlns:a16="http://schemas.microsoft.com/office/drawing/2014/main" id="{DC186DC7-6F76-40B7-8268-20660160E6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4" name="Freeform 30">
              <a:extLst>
                <a:ext uri="{FF2B5EF4-FFF2-40B4-BE49-F238E27FC236}">
                  <a16:creationId xmlns:a16="http://schemas.microsoft.com/office/drawing/2014/main" id="{4C8DDEC4-2C9A-4271-BBB3-577233F2E1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5" name="Freeform 31">
              <a:extLst>
                <a:ext uri="{FF2B5EF4-FFF2-40B4-BE49-F238E27FC236}">
                  <a16:creationId xmlns:a16="http://schemas.microsoft.com/office/drawing/2014/main" id="{D8DB0C2B-A79C-421F-88AB-DC7B125279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6" name="Freeform 32">
              <a:extLst>
                <a:ext uri="{FF2B5EF4-FFF2-40B4-BE49-F238E27FC236}">
                  <a16:creationId xmlns:a16="http://schemas.microsoft.com/office/drawing/2014/main" id="{B3BC96E3-7FEF-4BFD-8E2C-028CB37724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7" name="Freeform 33">
              <a:extLst>
                <a:ext uri="{FF2B5EF4-FFF2-40B4-BE49-F238E27FC236}">
                  <a16:creationId xmlns:a16="http://schemas.microsoft.com/office/drawing/2014/main" id="{E7ED35DB-BAAE-4771-A0A0-65647ACC58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8" name="Freeform 34">
              <a:extLst>
                <a:ext uri="{FF2B5EF4-FFF2-40B4-BE49-F238E27FC236}">
                  <a16:creationId xmlns:a16="http://schemas.microsoft.com/office/drawing/2014/main" id="{4407B080-4ED5-43EB-8CCE-B43B336EF6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9" name="Freeform 35">
              <a:extLst>
                <a:ext uri="{FF2B5EF4-FFF2-40B4-BE49-F238E27FC236}">
                  <a16:creationId xmlns:a16="http://schemas.microsoft.com/office/drawing/2014/main" id="{8C10C675-F599-45D3-8177-D7F7DEC16C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0" name="Freeform 36">
              <a:extLst>
                <a:ext uri="{FF2B5EF4-FFF2-40B4-BE49-F238E27FC236}">
                  <a16:creationId xmlns:a16="http://schemas.microsoft.com/office/drawing/2014/main" id="{E2566A74-B9B1-469F-A373-3B3C60175C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1" name="Freeform 37">
              <a:extLst>
                <a:ext uri="{FF2B5EF4-FFF2-40B4-BE49-F238E27FC236}">
                  <a16:creationId xmlns:a16="http://schemas.microsoft.com/office/drawing/2014/main" id="{D108E5CB-8D77-4568-B6FF-2C30321345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2" name="Freeform 38">
              <a:extLst>
                <a:ext uri="{FF2B5EF4-FFF2-40B4-BE49-F238E27FC236}">
                  <a16:creationId xmlns:a16="http://schemas.microsoft.com/office/drawing/2014/main" id="{7D8349D8-2AE2-4C78-84ED-22125F147B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30684D86-C9D1-40C3-A9B6-EC935C7312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sp>
        <p:nvSpPr>
          <p:cNvPr id="26" name="Freeform 33">
            <a:extLst>
              <a:ext uri="{FF2B5EF4-FFF2-40B4-BE49-F238E27FC236}">
                <a16:creationId xmlns:a16="http://schemas.microsoft.com/office/drawing/2014/main" id="{1EDF7896-F56A-49DA-90F3-F5CE8B9833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51791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05CD425-8733-7F85-69D7-0FF437C75B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7669" y="624110"/>
            <a:ext cx="4137059" cy="1280890"/>
          </a:xfrm>
        </p:spPr>
        <p:txBody>
          <a:bodyPr>
            <a:normAutofit/>
          </a:bodyPr>
          <a:lstStyle/>
          <a:p>
            <a:r>
              <a:rPr lang="it-IT" sz="3200"/>
              <a:t>ACN 2024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E51E12F-C16D-ED50-C172-C214B74015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3956" y="2133600"/>
            <a:ext cx="4140772" cy="3777622"/>
          </a:xfrm>
        </p:spPr>
        <p:txBody>
          <a:bodyPr>
            <a:normAutofit/>
          </a:bodyPr>
          <a:lstStyle/>
          <a:p>
            <a:r>
              <a:rPr lang="it-IT" sz="1600" b="1" dirty="0">
                <a:solidFill>
                  <a:schemeClr val="tx1"/>
                </a:solidFill>
              </a:rPr>
              <a:t>ATTIVITA’ a ciclo di SCELTA (medicina di famiglia):</a:t>
            </a:r>
          </a:p>
          <a:p>
            <a:pPr marL="0" indent="0">
              <a:buNone/>
            </a:pPr>
            <a:endParaRPr lang="it-IT" sz="1600" b="1" dirty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r>
              <a:rPr lang="it-IT" sz="1600" b="1" dirty="0">
                <a:solidFill>
                  <a:schemeClr val="tx1"/>
                </a:solidFill>
              </a:rPr>
              <a:t>ARRETRATI (2019-2020):</a:t>
            </a:r>
          </a:p>
          <a:p>
            <a:pPr>
              <a:buFontTx/>
              <a:buChar char="-"/>
            </a:pPr>
            <a:endParaRPr lang="it-IT" sz="1600" b="1" dirty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endParaRPr lang="it-IT" sz="1600" b="1" dirty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endParaRPr lang="it-IT" sz="1600" b="1" dirty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endParaRPr lang="it-IT" sz="1600" b="1" dirty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r>
              <a:rPr lang="it-IT" sz="1600" b="1" dirty="0">
                <a:solidFill>
                  <a:schemeClr val="tx1"/>
                </a:solidFill>
              </a:rPr>
              <a:t>INCREMENTI dal 2021:</a:t>
            </a:r>
          </a:p>
          <a:p>
            <a:pPr marL="0" indent="0">
              <a:buNone/>
            </a:pPr>
            <a:endParaRPr lang="it-IT" sz="1600" b="1" dirty="0">
              <a:solidFill>
                <a:schemeClr val="tx1"/>
              </a:solidFill>
            </a:endParaRPr>
          </a:p>
        </p:txBody>
      </p:sp>
      <p:pic>
        <p:nvPicPr>
          <p:cNvPr id="5" name="Immagine 4" descr="Immagine che contiene testo, schermata, Carattere, linea&#10;&#10;Descrizione generata automaticamente">
            <a:extLst>
              <a:ext uri="{FF2B5EF4-FFF2-40B4-BE49-F238E27FC236}">
                <a16:creationId xmlns:a16="http://schemas.microsoft.com/office/drawing/2014/main" id="{327B918E-4C5B-9DE5-F090-FFCBE00564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1639" y="2775352"/>
            <a:ext cx="5451627" cy="1799036"/>
          </a:xfrm>
          <a:prstGeom prst="rect">
            <a:avLst/>
          </a:prstGeom>
        </p:spPr>
      </p:pic>
      <p:pic>
        <p:nvPicPr>
          <p:cNvPr id="7" name="Immagine 6" descr="Immagine che contiene testo, schermata, Carattere, linea&#10;&#10;Descrizione generata automaticamente">
            <a:extLst>
              <a:ext uri="{FF2B5EF4-FFF2-40B4-BE49-F238E27FC236}">
                <a16:creationId xmlns:a16="http://schemas.microsoft.com/office/drawing/2014/main" id="{A8B1494F-B0A1-E8C5-9728-5766BAF182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5198" y="5063613"/>
            <a:ext cx="6090724" cy="1552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6031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05CD425-8733-7F85-69D7-0FF437C75B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7669" y="624110"/>
            <a:ext cx="4137059" cy="1280890"/>
          </a:xfrm>
        </p:spPr>
        <p:txBody>
          <a:bodyPr>
            <a:normAutofit/>
          </a:bodyPr>
          <a:lstStyle/>
          <a:p>
            <a:r>
              <a:rPr lang="it-IT" sz="3200"/>
              <a:t>ACN 2024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E51E12F-C16D-ED50-C172-C214B74015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3954" y="1789470"/>
            <a:ext cx="9908278" cy="4827639"/>
          </a:xfrm>
        </p:spPr>
        <p:txBody>
          <a:bodyPr>
            <a:normAutofit/>
          </a:bodyPr>
          <a:lstStyle/>
          <a:p>
            <a:r>
              <a:rPr lang="it-IT" sz="1600" b="1" dirty="0">
                <a:solidFill>
                  <a:schemeClr val="tx1"/>
                </a:solidFill>
              </a:rPr>
              <a:t>ATTIVITA’ a ciclo di SCELTA (medicina di famiglia):</a:t>
            </a:r>
          </a:p>
          <a:p>
            <a:pPr marL="0" indent="0">
              <a:buNone/>
            </a:pPr>
            <a:endParaRPr lang="it-IT" sz="1600" b="1" dirty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r>
              <a:rPr lang="it-IT" sz="1600" b="1" dirty="0">
                <a:solidFill>
                  <a:schemeClr val="tx1"/>
                </a:solidFill>
              </a:rPr>
              <a:t>INCREMENTI dal 2021:</a:t>
            </a:r>
          </a:p>
          <a:p>
            <a:pPr marL="0" indent="0">
              <a:buNone/>
            </a:pPr>
            <a:endParaRPr lang="it-IT" sz="16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it-IT" sz="16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it-IT" sz="16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it-IT" sz="1600" b="1" dirty="0">
              <a:solidFill>
                <a:schemeClr val="tx1"/>
              </a:solidFill>
            </a:endParaRPr>
          </a:p>
          <a:p>
            <a:pPr>
              <a:buAutoNum type="alphaLcParenR"/>
            </a:pPr>
            <a:r>
              <a:rPr lang="it-IT" b="1" dirty="0">
                <a:solidFill>
                  <a:srgbClr val="C00000"/>
                </a:solidFill>
              </a:rPr>
              <a:t>NUOVA QUOTA CAPITARIA</a:t>
            </a:r>
            <a:r>
              <a:rPr lang="it-IT" b="1" dirty="0">
                <a:solidFill>
                  <a:schemeClr val="tx1"/>
                </a:solidFill>
              </a:rPr>
              <a:t>: </a:t>
            </a:r>
          </a:p>
          <a:p>
            <a:pPr marL="0" indent="0">
              <a:buNone/>
            </a:pPr>
            <a:r>
              <a:rPr lang="it-IT" b="1" dirty="0">
                <a:solidFill>
                  <a:srgbClr val="C00000"/>
                </a:solidFill>
              </a:rPr>
              <a:t>42,14 </a:t>
            </a:r>
            <a:r>
              <a:rPr lang="it-IT" b="1" dirty="0" err="1">
                <a:solidFill>
                  <a:srgbClr val="C00000"/>
                </a:solidFill>
              </a:rPr>
              <a:t>paz</a:t>
            </a:r>
            <a:r>
              <a:rPr lang="it-IT" b="1" dirty="0">
                <a:solidFill>
                  <a:srgbClr val="C00000"/>
                </a:solidFill>
              </a:rPr>
              <a:t>/anno </a:t>
            </a:r>
            <a:r>
              <a:rPr lang="it-IT" b="1" dirty="0">
                <a:solidFill>
                  <a:schemeClr val="tx1"/>
                </a:solidFill>
              </a:rPr>
              <a:t>(da 41,32 + 0,82); distribuita in 12esimi viene </a:t>
            </a:r>
            <a:r>
              <a:rPr lang="it-IT" b="1" dirty="0">
                <a:solidFill>
                  <a:srgbClr val="C00000"/>
                </a:solidFill>
              </a:rPr>
              <a:t>3,51 euro/</a:t>
            </a:r>
            <a:r>
              <a:rPr lang="it-IT" b="1" dirty="0" err="1">
                <a:solidFill>
                  <a:srgbClr val="C00000"/>
                </a:solidFill>
              </a:rPr>
              <a:t>paz</a:t>
            </a:r>
            <a:r>
              <a:rPr lang="it-IT" b="1" dirty="0">
                <a:solidFill>
                  <a:srgbClr val="C00000"/>
                </a:solidFill>
              </a:rPr>
              <a:t> al mese</a:t>
            </a:r>
          </a:p>
          <a:p>
            <a:pPr>
              <a:buAutoNum type="alphaLcParenR"/>
            </a:pPr>
            <a:endParaRPr lang="it-IT" b="1" dirty="0">
              <a:solidFill>
                <a:srgbClr val="C00000"/>
              </a:solidFill>
            </a:endParaRPr>
          </a:p>
          <a:p>
            <a:pPr>
              <a:buAutoNum type="alphaLcParenR" startAt="2"/>
            </a:pPr>
            <a:r>
              <a:rPr lang="it-IT" b="1" dirty="0">
                <a:solidFill>
                  <a:srgbClr val="C00000"/>
                </a:solidFill>
              </a:rPr>
              <a:t>QUOTA del GOVERNO CLINICO (c.d. quota capitaria ponderata REGIONALE):</a:t>
            </a:r>
          </a:p>
          <a:p>
            <a:pPr marL="0" indent="0">
              <a:buNone/>
            </a:pPr>
            <a:r>
              <a:rPr lang="it-IT" b="1" dirty="0">
                <a:solidFill>
                  <a:srgbClr val="C00000"/>
                </a:solidFill>
              </a:rPr>
              <a:t>6,64 </a:t>
            </a:r>
            <a:r>
              <a:rPr lang="it-IT" b="1" dirty="0" err="1">
                <a:solidFill>
                  <a:srgbClr val="C00000"/>
                </a:solidFill>
              </a:rPr>
              <a:t>paz</a:t>
            </a:r>
            <a:r>
              <a:rPr lang="it-IT" b="1" dirty="0">
                <a:solidFill>
                  <a:srgbClr val="C00000"/>
                </a:solidFill>
              </a:rPr>
              <a:t>/anno </a:t>
            </a:r>
            <a:r>
              <a:rPr lang="it-IT" b="1" dirty="0">
                <a:solidFill>
                  <a:schemeClr val="tx1"/>
                </a:solidFill>
              </a:rPr>
              <a:t>(da 4,74 + 1,90); distribuita in 12esimi viene </a:t>
            </a:r>
            <a:r>
              <a:rPr lang="it-IT" b="1" dirty="0">
                <a:solidFill>
                  <a:srgbClr val="C00000"/>
                </a:solidFill>
              </a:rPr>
              <a:t>0,55 euro/</a:t>
            </a:r>
            <a:r>
              <a:rPr lang="it-IT" b="1" dirty="0" err="1">
                <a:solidFill>
                  <a:srgbClr val="C00000"/>
                </a:solidFill>
              </a:rPr>
              <a:t>paz</a:t>
            </a:r>
            <a:r>
              <a:rPr lang="it-IT" b="1" dirty="0">
                <a:solidFill>
                  <a:srgbClr val="C00000"/>
                </a:solidFill>
              </a:rPr>
              <a:t> al mese</a:t>
            </a:r>
          </a:p>
          <a:p>
            <a:pPr marL="0" indent="0">
              <a:buNone/>
            </a:pPr>
            <a:endParaRPr lang="it-IT" sz="1600" b="1" dirty="0">
              <a:solidFill>
                <a:srgbClr val="C00000"/>
              </a:solidFill>
            </a:endParaRPr>
          </a:p>
        </p:txBody>
      </p:sp>
      <p:pic>
        <p:nvPicPr>
          <p:cNvPr id="7" name="Immagine 6" descr="Immagine che contiene testo, schermata, Carattere, linea&#10;&#10;Descrizione generata automaticamente">
            <a:extLst>
              <a:ext uri="{FF2B5EF4-FFF2-40B4-BE49-F238E27FC236}">
                <a16:creationId xmlns:a16="http://schemas.microsoft.com/office/drawing/2014/main" id="{A8B1494F-B0A1-E8C5-9728-5766BAF182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8410" y="2308128"/>
            <a:ext cx="7099125" cy="1809135"/>
          </a:xfrm>
          <a:prstGeom prst="rect">
            <a:avLst/>
          </a:prstGeom>
        </p:spPr>
      </p:pic>
      <p:sp>
        <p:nvSpPr>
          <p:cNvPr id="4" name="Ovale 3">
            <a:extLst>
              <a:ext uri="{FF2B5EF4-FFF2-40B4-BE49-F238E27FC236}">
                <a16:creationId xmlns:a16="http://schemas.microsoft.com/office/drawing/2014/main" id="{1D207809-96B2-5FC6-42DD-94F521C9D4CF}"/>
              </a:ext>
            </a:extLst>
          </p:cNvPr>
          <p:cNvSpPr/>
          <p:nvPr/>
        </p:nvSpPr>
        <p:spPr>
          <a:xfrm>
            <a:off x="1586947" y="4640823"/>
            <a:ext cx="910442" cy="61697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Ovale 5">
            <a:extLst>
              <a:ext uri="{FF2B5EF4-FFF2-40B4-BE49-F238E27FC236}">
                <a16:creationId xmlns:a16="http://schemas.microsoft.com/office/drawing/2014/main" id="{E35BE1F7-F077-E93D-187F-5CDD92B860C4}"/>
              </a:ext>
            </a:extLst>
          </p:cNvPr>
          <p:cNvSpPr/>
          <p:nvPr/>
        </p:nvSpPr>
        <p:spPr>
          <a:xfrm>
            <a:off x="1572203" y="5864941"/>
            <a:ext cx="910442" cy="61697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Ovale 7">
            <a:extLst>
              <a:ext uri="{FF2B5EF4-FFF2-40B4-BE49-F238E27FC236}">
                <a16:creationId xmlns:a16="http://schemas.microsoft.com/office/drawing/2014/main" id="{AEBA8326-8940-FD77-7127-3B0F787FCCB5}"/>
              </a:ext>
            </a:extLst>
          </p:cNvPr>
          <p:cNvSpPr/>
          <p:nvPr/>
        </p:nvSpPr>
        <p:spPr>
          <a:xfrm>
            <a:off x="8204079" y="4640823"/>
            <a:ext cx="910442" cy="61697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id="{8DAAF7E3-1576-D5F6-32EA-1A2E105EFCD8}"/>
              </a:ext>
            </a:extLst>
          </p:cNvPr>
          <p:cNvSpPr/>
          <p:nvPr/>
        </p:nvSpPr>
        <p:spPr>
          <a:xfrm>
            <a:off x="7958269" y="5860021"/>
            <a:ext cx="910442" cy="61697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63815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05CD425-8733-7F85-69D7-0FF437C75B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7669" y="624110"/>
            <a:ext cx="4137059" cy="1280890"/>
          </a:xfrm>
        </p:spPr>
        <p:txBody>
          <a:bodyPr>
            <a:normAutofit/>
          </a:bodyPr>
          <a:lstStyle/>
          <a:p>
            <a:r>
              <a:rPr lang="it-IT" sz="3200"/>
              <a:t>ACN 2024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E51E12F-C16D-ED50-C172-C214B74015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3954" y="1789470"/>
            <a:ext cx="9908278" cy="4827639"/>
          </a:xfrm>
        </p:spPr>
        <p:txBody>
          <a:bodyPr>
            <a:normAutofit/>
          </a:bodyPr>
          <a:lstStyle/>
          <a:p>
            <a:r>
              <a:rPr lang="it-IT" sz="1600" b="1" dirty="0">
                <a:solidFill>
                  <a:schemeClr val="tx1"/>
                </a:solidFill>
              </a:rPr>
              <a:t>ATTIVITA’ a ciclo di SCELTA (medicina di famiglia):</a:t>
            </a:r>
          </a:p>
          <a:p>
            <a:pPr marL="0" indent="0">
              <a:buNone/>
            </a:pPr>
            <a:endParaRPr lang="it-IT" sz="1600" b="1" dirty="0">
              <a:solidFill>
                <a:srgbClr val="C00000"/>
              </a:solidFill>
            </a:endParaRPr>
          </a:p>
          <a:p>
            <a:pPr>
              <a:buAutoNum type="arabicParenR"/>
            </a:pPr>
            <a:r>
              <a:rPr lang="it-IT" sz="2000" b="1" dirty="0">
                <a:solidFill>
                  <a:srgbClr val="C00000"/>
                </a:solidFill>
              </a:rPr>
              <a:t>CEDOLINO Maggio 2024 (competenza aprile 2024): </a:t>
            </a:r>
          </a:p>
          <a:p>
            <a:pPr marL="0" indent="0">
              <a:buNone/>
            </a:pPr>
            <a:r>
              <a:rPr lang="it-IT" sz="2000" b="1" dirty="0">
                <a:solidFill>
                  <a:schemeClr val="tx1"/>
                </a:solidFill>
              </a:rPr>
              <a:t>adeguamento della QUOTA CAPITARIA e della QUOTA del GOVERNO CLINICO (QUOTA ponderata REGIONALE)</a:t>
            </a:r>
          </a:p>
          <a:p>
            <a:pPr marL="0" indent="0">
              <a:buNone/>
            </a:pPr>
            <a:endParaRPr lang="it-IT" sz="20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it-IT" sz="2000" b="1" dirty="0">
                <a:solidFill>
                  <a:srgbClr val="C00000"/>
                </a:solidFill>
              </a:rPr>
              <a:t>2) CEDOLINO Giugno 2024 (competenza maggior 2024):</a:t>
            </a:r>
          </a:p>
          <a:p>
            <a:pPr marL="0" indent="0">
              <a:buNone/>
            </a:pPr>
            <a:r>
              <a:rPr lang="it-IT" sz="2000" b="1" dirty="0">
                <a:solidFill>
                  <a:schemeClr val="tx1"/>
                </a:solidFill>
              </a:rPr>
              <a:t>ARRETRATI 2019 e 2020</a:t>
            </a:r>
          </a:p>
          <a:p>
            <a:pPr marL="0" indent="0">
              <a:buNone/>
            </a:pPr>
            <a:endParaRPr lang="it-IT" sz="20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it-IT" sz="2000" b="1" dirty="0">
                <a:solidFill>
                  <a:srgbClr val="C00000"/>
                </a:solidFill>
              </a:rPr>
              <a:t>3) CEDOLINO Luglio 2024 (competenza giugno 2024):</a:t>
            </a:r>
          </a:p>
          <a:p>
            <a:pPr marL="0" indent="0">
              <a:buNone/>
            </a:pPr>
            <a:r>
              <a:rPr lang="it-IT" sz="2000" b="1" dirty="0">
                <a:solidFill>
                  <a:schemeClr val="tx1"/>
                </a:solidFill>
              </a:rPr>
              <a:t>INCREMENTI 2021-2022-2023 e primi 3 mesi 2024</a:t>
            </a:r>
          </a:p>
        </p:txBody>
      </p:sp>
    </p:spTree>
    <p:extLst>
      <p:ext uri="{BB962C8B-B14F-4D97-AF65-F5344CB8AC3E}">
        <p14:creationId xmlns:p14="http://schemas.microsoft.com/office/powerpoint/2010/main" val="35263775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05CD425-8733-7F85-69D7-0FF437C75B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7669" y="624110"/>
            <a:ext cx="4137059" cy="1280890"/>
          </a:xfrm>
        </p:spPr>
        <p:txBody>
          <a:bodyPr>
            <a:normAutofit/>
          </a:bodyPr>
          <a:lstStyle/>
          <a:p>
            <a:r>
              <a:rPr lang="it-IT" sz="3200"/>
              <a:t>ACN 2024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E51E12F-C16D-ED50-C172-C214B74015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3956" y="2133600"/>
            <a:ext cx="4140772" cy="3777622"/>
          </a:xfrm>
        </p:spPr>
        <p:txBody>
          <a:bodyPr>
            <a:normAutofit/>
          </a:bodyPr>
          <a:lstStyle/>
          <a:p>
            <a:r>
              <a:rPr lang="it-IT" sz="1600" b="1" dirty="0">
                <a:solidFill>
                  <a:schemeClr val="tx1"/>
                </a:solidFill>
              </a:rPr>
              <a:t>ATTIVITA’ ORARIA (medici di CONTINUITA’ ASSISTENZIALE):</a:t>
            </a:r>
          </a:p>
          <a:p>
            <a:pPr marL="0" indent="0">
              <a:buNone/>
            </a:pPr>
            <a:endParaRPr lang="it-IT" sz="1600" b="1" dirty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r>
              <a:rPr lang="it-IT" sz="1600" b="1" dirty="0">
                <a:solidFill>
                  <a:schemeClr val="tx1"/>
                </a:solidFill>
              </a:rPr>
              <a:t>ARRETRATI (2019-2020):</a:t>
            </a:r>
          </a:p>
          <a:p>
            <a:pPr>
              <a:buFontTx/>
              <a:buChar char="-"/>
            </a:pPr>
            <a:endParaRPr lang="it-IT" sz="1600" b="1" dirty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endParaRPr lang="it-IT" sz="1600" b="1" dirty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endParaRPr lang="it-IT" sz="1600" b="1" dirty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endParaRPr lang="it-IT" sz="1600" b="1" dirty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r>
              <a:rPr lang="it-IT" sz="1600" b="1" dirty="0">
                <a:solidFill>
                  <a:schemeClr val="tx1"/>
                </a:solidFill>
              </a:rPr>
              <a:t>INCREMENTI dal 2021:</a:t>
            </a:r>
          </a:p>
          <a:p>
            <a:pPr marL="0" indent="0">
              <a:buNone/>
            </a:pPr>
            <a:endParaRPr lang="it-IT" sz="1600" b="1" dirty="0">
              <a:solidFill>
                <a:schemeClr val="tx1"/>
              </a:solidFill>
            </a:endParaRPr>
          </a:p>
        </p:txBody>
      </p:sp>
      <p:pic>
        <p:nvPicPr>
          <p:cNvPr id="6" name="Immagine 5" descr="Immagine che contiene testo, schermata, Carattere, linea&#10;&#10;Descrizione generata automaticamente">
            <a:extLst>
              <a:ext uri="{FF2B5EF4-FFF2-40B4-BE49-F238E27FC236}">
                <a16:creationId xmlns:a16="http://schemas.microsoft.com/office/drawing/2014/main" id="{C870B242-701E-77A0-1854-4009DE1DD6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3299" y="2891743"/>
            <a:ext cx="4816340" cy="1680257"/>
          </a:xfrm>
          <a:prstGeom prst="rect">
            <a:avLst/>
          </a:prstGeom>
        </p:spPr>
      </p:pic>
      <p:pic>
        <p:nvPicPr>
          <p:cNvPr id="9" name="Immagine 8" descr="Immagine che contiene testo, schermata, linea, Carattere&#10;&#10;Descrizione generata automaticamente">
            <a:extLst>
              <a:ext uri="{FF2B5EF4-FFF2-40B4-BE49-F238E27FC236}">
                <a16:creationId xmlns:a16="http://schemas.microsoft.com/office/drawing/2014/main" id="{2344661C-B0EB-73F7-BBBF-D9C04A0DDE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3298" y="5013648"/>
            <a:ext cx="7362895" cy="1318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0090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05CD425-8733-7F85-69D7-0FF437C75B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7669" y="624110"/>
            <a:ext cx="4137059" cy="1280890"/>
          </a:xfrm>
        </p:spPr>
        <p:txBody>
          <a:bodyPr>
            <a:normAutofit/>
          </a:bodyPr>
          <a:lstStyle/>
          <a:p>
            <a:r>
              <a:rPr lang="it-IT" sz="3200"/>
              <a:t>ACN 2024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E51E12F-C16D-ED50-C172-C214B74015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3954" y="1789470"/>
            <a:ext cx="9908278" cy="4827639"/>
          </a:xfrm>
        </p:spPr>
        <p:txBody>
          <a:bodyPr>
            <a:normAutofit/>
          </a:bodyPr>
          <a:lstStyle/>
          <a:p>
            <a:r>
              <a:rPr lang="it-IT" sz="1600" b="1" dirty="0">
                <a:solidFill>
                  <a:schemeClr val="tx1"/>
                </a:solidFill>
              </a:rPr>
              <a:t>ATTIVITA’ ORARIA (medici di CONTINUITA’ ASSISTENZIALE):</a:t>
            </a:r>
          </a:p>
          <a:p>
            <a:pPr marL="0" indent="0">
              <a:buNone/>
            </a:pPr>
            <a:endParaRPr lang="it-IT" sz="1600" b="1" dirty="0">
              <a:solidFill>
                <a:schemeClr val="tx1"/>
              </a:solidFill>
            </a:endParaRPr>
          </a:p>
          <a:p>
            <a:pPr>
              <a:buFontTx/>
              <a:buChar char="-"/>
            </a:pPr>
            <a:r>
              <a:rPr lang="it-IT" sz="1600" b="1" dirty="0">
                <a:solidFill>
                  <a:schemeClr val="tx1"/>
                </a:solidFill>
              </a:rPr>
              <a:t>INCREMENTI dal 2021:</a:t>
            </a:r>
          </a:p>
          <a:p>
            <a:pPr marL="0" indent="0">
              <a:buNone/>
            </a:pPr>
            <a:endParaRPr lang="it-IT" sz="16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it-IT" sz="16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it-IT" sz="16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it-IT" sz="16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it-IT" sz="1600" b="1" dirty="0">
              <a:solidFill>
                <a:schemeClr val="tx1"/>
              </a:solidFill>
            </a:endParaRPr>
          </a:p>
          <a:p>
            <a:pPr>
              <a:buAutoNum type="alphaLcParenR"/>
            </a:pPr>
            <a:r>
              <a:rPr lang="it-IT" b="1" dirty="0">
                <a:solidFill>
                  <a:srgbClr val="C00000"/>
                </a:solidFill>
              </a:rPr>
              <a:t>NUOVA QUOTA ORARIA NAZIONALE</a:t>
            </a:r>
            <a:r>
              <a:rPr lang="it-IT" b="1" dirty="0">
                <a:solidFill>
                  <a:schemeClr val="tx1"/>
                </a:solidFill>
              </a:rPr>
              <a:t>: </a:t>
            </a:r>
          </a:p>
          <a:p>
            <a:pPr marL="0" indent="0">
              <a:buNone/>
            </a:pPr>
            <a:endParaRPr lang="it-IT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it-IT" b="1" dirty="0">
                <a:solidFill>
                  <a:srgbClr val="C00000"/>
                </a:solidFill>
              </a:rPr>
              <a:t>24,25    EURO per ogni ora di ATTIVITA’ </a:t>
            </a:r>
            <a:r>
              <a:rPr lang="it-IT" b="1" dirty="0">
                <a:solidFill>
                  <a:schemeClr val="tx1"/>
                </a:solidFill>
              </a:rPr>
              <a:t>(preservate le indennità regionali </a:t>
            </a:r>
            <a:r>
              <a:rPr lang="it-IT" b="1" dirty="0" err="1">
                <a:solidFill>
                  <a:schemeClr val="tx1"/>
                </a:solidFill>
              </a:rPr>
              <a:t>etc</a:t>
            </a:r>
            <a:r>
              <a:rPr lang="it-IT" b="1" dirty="0">
                <a:solidFill>
                  <a:schemeClr val="tx1"/>
                </a:solidFill>
              </a:rPr>
              <a:t>)</a:t>
            </a:r>
            <a:endParaRPr lang="it-IT" b="1" dirty="0">
              <a:solidFill>
                <a:srgbClr val="C00000"/>
              </a:solidFill>
            </a:endParaRPr>
          </a:p>
          <a:p>
            <a:pPr>
              <a:buAutoNum type="alphaLcParenR"/>
            </a:pPr>
            <a:endParaRPr lang="it-IT" b="1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it-IT" sz="1600" b="1" dirty="0">
              <a:solidFill>
                <a:srgbClr val="C00000"/>
              </a:solidFill>
            </a:endParaRPr>
          </a:p>
        </p:txBody>
      </p:sp>
      <p:sp>
        <p:nvSpPr>
          <p:cNvPr id="4" name="Ovale 3">
            <a:extLst>
              <a:ext uri="{FF2B5EF4-FFF2-40B4-BE49-F238E27FC236}">
                <a16:creationId xmlns:a16="http://schemas.microsoft.com/office/drawing/2014/main" id="{1D207809-96B2-5FC6-42DD-94F521C9D4CF}"/>
              </a:ext>
            </a:extLst>
          </p:cNvPr>
          <p:cNvSpPr/>
          <p:nvPr/>
        </p:nvSpPr>
        <p:spPr>
          <a:xfrm>
            <a:off x="1586947" y="5319247"/>
            <a:ext cx="910442" cy="776751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" name="Immagine 9" descr="Immagine che contiene testo, schermata, linea, Carattere&#10;&#10;Descrizione generata automaticamente">
            <a:extLst>
              <a:ext uri="{FF2B5EF4-FFF2-40B4-BE49-F238E27FC236}">
                <a16:creationId xmlns:a16="http://schemas.microsoft.com/office/drawing/2014/main" id="{7F9AC618-788A-E8B2-4437-526AEA9D9C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4013" y="2651223"/>
            <a:ext cx="7235225" cy="1280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3918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05CD425-8733-7F85-69D7-0FF437C75B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87669" y="624110"/>
            <a:ext cx="4137059" cy="1280890"/>
          </a:xfrm>
        </p:spPr>
        <p:txBody>
          <a:bodyPr>
            <a:normAutofit/>
          </a:bodyPr>
          <a:lstStyle/>
          <a:p>
            <a:r>
              <a:rPr lang="it-IT" sz="3200"/>
              <a:t>ACN 2024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E51E12F-C16D-ED50-C172-C214B74015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3954" y="1789470"/>
            <a:ext cx="9908278" cy="4827639"/>
          </a:xfrm>
        </p:spPr>
        <p:txBody>
          <a:bodyPr>
            <a:normAutofit/>
          </a:bodyPr>
          <a:lstStyle/>
          <a:p>
            <a:r>
              <a:rPr lang="it-IT" sz="1600" b="1" dirty="0">
                <a:solidFill>
                  <a:schemeClr val="tx1"/>
                </a:solidFill>
              </a:rPr>
              <a:t>ATTIVITA’ ORARIA (ex CONTINUITA’ ASSISTENZIALE)</a:t>
            </a:r>
          </a:p>
          <a:p>
            <a:pPr marL="0" indent="0">
              <a:buNone/>
            </a:pPr>
            <a:endParaRPr lang="it-IT" sz="1600" b="1" dirty="0">
              <a:solidFill>
                <a:srgbClr val="C00000"/>
              </a:solidFill>
            </a:endParaRPr>
          </a:p>
          <a:p>
            <a:pPr>
              <a:buAutoNum type="arabicParenR"/>
            </a:pPr>
            <a:r>
              <a:rPr lang="it-IT" sz="2000" b="1" dirty="0">
                <a:solidFill>
                  <a:srgbClr val="C00000"/>
                </a:solidFill>
              </a:rPr>
              <a:t>CEDOLINO Maggio 2024 (competenza aprile 2024): </a:t>
            </a:r>
          </a:p>
          <a:p>
            <a:pPr marL="0" indent="0">
              <a:buNone/>
            </a:pPr>
            <a:r>
              <a:rPr lang="it-IT" sz="2000" b="1" dirty="0">
                <a:solidFill>
                  <a:schemeClr val="tx1"/>
                </a:solidFill>
              </a:rPr>
              <a:t>adeguamento della QUOTA ORARIA nazionale a 24,25</a:t>
            </a:r>
          </a:p>
          <a:p>
            <a:pPr marL="0" indent="0">
              <a:buNone/>
            </a:pPr>
            <a:endParaRPr lang="it-IT" sz="2000" b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it-IT" sz="2000" b="1" dirty="0">
                <a:solidFill>
                  <a:srgbClr val="C00000"/>
                </a:solidFill>
              </a:rPr>
              <a:t>2) CEDOLINO Giugno 2024 (competenza maggior 2024):</a:t>
            </a:r>
          </a:p>
          <a:p>
            <a:pPr marL="0" indent="0">
              <a:buNone/>
            </a:pPr>
            <a:r>
              <a:rPr lang="it-IT" sz="2000" b="1" dirty="0">
                <a:solidFill>
                  <a:schemeClr val="tx1"/>
                </a:solidFill>
              </a:rPr>
              <a:t>ARRETRATI 2019/2020 e INCREMENTI 2021/2022/2023 e primi 3 mesi 2024</a:t>
            </a:r>
          </a:p>
          <a:p>
            <a:pPr marL="0" indent="0">
              <a:buNone/>
            </a:pPr>
            <a:endParaRPr lang="it-IT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1417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D4B1B8C-9BA0-FBA7-2B0E-7DACE24A71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882" y="639193"/>
            <a:ext cx="3571810" cy="357351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800" dirty="0"/>
              <a:t>1) </a:t>
            </a:r>
            <a:r>
              <a:rPr lang="en-US" sz="5800" b="1" dirty="0"/>
              <a:t>AFT</a:t>
            </a:r>
          </a:p>
        </p:txBody>
      </p:sp>
      <p:graphicFrame>
        <p:nvGraphicFramePr>
          <p:cNvPr id="11" name="Diagramma 10">
            <a:extLst>
              <a:ext uri="{FF2B5EF4-FFF2-40B4-BE49-F238E27FC236}">
                <a16:creationId xmlns:a16="http://schemas.microsoft.com/office/drawing/2014/main" id="{DFCAA0B4-502E-8CFE-018D-245F9A8F30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92913982"/>
              </p:ext>
            </p:extLst>
          </p:nvPr>
        </p:nvGraphicFramePr>
        <p:xfrm>
          <a:off x="3898373" y="1207304"/>
          <a:ext cx="7782350" cy="50874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779975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054B54C-5566-9225-3A39-17546DB3482F}"/>
              </a:ext>
            </a:extLst>
          </p:cNvPr>
          <p:cNvSpPr>
            <a:spLocks/>
          </p:cNvSpPr>
          <p:nvPr/>
        </p:nvSpPr>
        <p:spPr>
          <a:xfrm>
            <a:off x="1641986" y="1602432"/>
            <a:ext cx="10087897" cy="5115276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defTabSz="795528">
              <a:spcAft>
                <a:spcPts val="600"/>
              </a:spcAft>
            </a:pPr>
            <a:r>
              <a:rPr lang="it-IT" sz="2800" b="1" kern="1200" dirty="0">
                <a:solidFill>
                  <a:srgbClr val="B3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1) FASE DI TRANSIZIONE </a:t>
            </a:r>
            <a:r>
              <a:rPr lang="it-IT" sz="28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(ultimi </a:t>
            </a:r>
            <a:r>
              <a:rPr lang="it-IT" sz="2800" kern="1200" dirty="0">
                <a:solidFill>
                  <a:srgbClr val="B3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6 mesi del 2024</a:t>
            </a:r>
            <a:r>
              <a:rPr lang="it-IT" sz="28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): </a:t>
            </a:r>
            <a:endParaRPr lang="it-IT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795528">
              <a:spcAft>
                <a:spcPts val="600"/>
              </a:spcAft>
            </a:pPr>
            <a:r>
              <a:rPr lang="it-IT" sz="2800" b="1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COSTITUZIONE delle AFT</a:t>
            </a:r>
            <a:r>
              <a:rPr lang="it-IT" sz="28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tavolo di lavoro con DISTRETTO/PERSONALE + REFERENTI di EQUIPE + OOSS per </a:t>
            </a:r>
            <a:r>
              <a:rPr lang="it-IT" sz="2800" b="1" kern="1200" dirty="0">
                <a:solidFill>
                  <a:srgbClr val="B3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costituire le AFT a partire da:</a:t>
            </a:r>
          </a:p>
          <a:p>
            <a:pPr defTabSz="795528">
              <a:spcAft>
                <a:spcPts val="600"/>
              </a:spcAft>
            </a:pPr>
            <a:endParaRPr lang="it-IT" sz="2800" b="1" kern="1200" dirty="0">
              <a:solidFill>
                <a:srgbClr val="B3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defTabSz="795528">
              <a:spcAft>
                <a:spcPts val="600"/>
              </a:spcAft>
            </a:pPr>
            <a:r>
              <a:rPr lang="it-IT" sz="2800" b="1" dirty="0">
                <a:solidFill>
                  <a:srgbClr val="B3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it-IT" sz="2800" b="1" kern="1200" dirty="0">
                <a:solidFill>
                  <a:srgbClr val="B3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attuali EQUIPE </a:t>
            </a:r>
            <a:endParaRPr lang="it-IT" sz="2800" b="1" dirty="0">
              <a:solidFill>
                <a:srgbClr val="B3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795528">
              <a:spcAft>
                <a:spcPts val="600"/>
              </a:spcAft>
            </a:pPr>
            <a:r>
              <a:rPr lang="it-IT" sz="2800" b="1" kern="1200" dirty="0">
                <a:solidFill>
                  <a:srgbClr val="B3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-SEDI di GUARDIA MEDICA </a:t>
            </a:r>
            <a:endParaRPr lang="it-IT" sz="2800" b="1" dirty="0">
              <a:solidFill>
                <a:srgbClr val="B3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795528">
              <a:spcAft>
                <a:spcPts val="600"/>
              </a:spcAft>
            </a:pPr>
            <a:r>
              <a:rPr lang="it-IT" sz="2800" b="1" kern="1200" dirty="0">
                <a:solidFill>
                  <a:srgbClr val="B3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-servizi TERRITORIALI distrettuali</a:t>
            </a:r>
          </a:p>
          <a:p>
            <a:pPr defTabSz="795528">
              <a:spcAft>
                <a:spcPts val="600"/>
              </a:spcAft>
            </a:pPr>
            <a:r>
              <a:rPr lang="it-IT" sz="2800" b="1" dirty="0">
                <a:solidFill>
                  <a:srgbClr val="B3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-bacini di utenza di c.a. 30 mila persone in aree OMOGENEE</a:t>
            </a:r>
            <a:r>
              <a:rPr lang="it-IT" sz="2800" b="1" kern="1200" dirty="0">
                <a:solidFill>
                  <a:srgbClr val="B3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  <a:p>
            <a:pPr defTabSz="795528">
              <a:spcAft>
                <a:spcPts val="600"/>
              </a:spcAft>
            </a:pPr>
            <a:endParaRPr lang="it-IT" sz="2800" b="1" kern="1200" dirty="0">
              <a:solidFill>
                <a:srgbClr val="B3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algn="ctr" defTabSz="795528">
              <a:spcAft>
                <a:spcPts val="600"/>
              </a:spcAft>
            </a:pPr>
            <a:r>
              <a:rPr lang="it-IT" sz="2800" b="1" kern="1200" dirty="0">
                <a:solidFill>
                  <a:srgbClr val="B3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ASL CN2: 3-4 AFT per distretto ALBA e 2-3 AFT per distretto BRA</a:t>
            </a:r>
          </a:p>
          <a:p>
            <a:pPr defTabSz="795528">
              <a:spcAft>
                <a:spcPts val="600"/>
              </a:spcAft>
            </a:pPr>
            <a:endParaRPr lang="it-IT" sz="1566" b="1" kern="1200" dirty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94CBF866-4A97-7FBA-1FA3-D2A4D0E1C0D4}"/>
              </a:ext>
            </a:extLst>
          </p:cNvPr>
          <p:cNvSpPr txBox="1"/>
          <p:nvPr/>
        </p:nvSpPr>
        <p:spPr>
          <a:xfrm>
            <a:off x="5225679" y="643467"/>
            <a:ext cx="35201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95528">
              <a:spcAft>
                <a:spcPts val="600"/>
              </a:spcAft>
            </a:pPr>
            <a:r>
              <a:rPr lang="it-IT" sz="2800" b="1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ROAD MAP</a:t>
            </a:r>
            <a:endParaRPr lang="it-IT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Parentesi graffa aperta 6">
            <a:extLst>
              <a:ext uri="{FF2B5EF4-FFF2-40B4-BE49-F238E27FC236}">
                <a16:creationId xmlns:a16="http://schemas.microsoft.com/office/drawing/2014/main" id="{DECECB93-2AE4-2495-7278-EF8FAC0A95C1}"/>
              </a:ext>
            </a:extLst>
          </p:cNvPr>
          <p:cNvSpPr/>
          <p:nvPr/>
        </p:nvSpPr>
        <p:spPr>
          <a:xfrm>
            <a:off x="1179871" y="3775587"/>
            <a:ext cx="521110" cy="1533832"/>
          </a:xfrm>
          <a:prstGeom prst="lef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99313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054B54C-5566-9225-3A39-17546DB3482F}"/>
              </a:ext>
            </a:extLst>
          </p:cNvPr>
          <p:cNvSpPr>
            <a:spLocks/>
          </p:cNvSpPr>
          <p:nvPr/>
        </p:nvSpPr>
        <p:spPr>
          <a:xfrm>
            <a:off x="235974" y="1602432"/>
            <a:ext cx="11493910" cy="5115276"/>
          </a:xfrm>
          <a:prstGeom prst="rect">
            <a:avLst/>
          </a:prstGeom>
        </p:spPr>
        <p:txBody>
          <a:bodyPr>
            <a:normAutofit/>
          </a:bodyPr>
          <a:lstStyle/>
          <a:p>
            <a:pPr defTabSz="795528">
              <a:spcAft>
                <a:spcPts val="600"/>
              </a:spcAft>
            </a:pPr>
            <a:endParaRPr lang="it-IT" sz="1566" b="1" kern="1200" dirty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94CBF866-4A97-7FBA-1FA3-D2A4D0E1C0D4}"/>
              </a:ext>
            </a:extLst>
          </p:cNvPr>
          <p:cNvSpPr txBox="1"/>
          <p:nvPr/>
        </p:nvSpPr>
        <p:spPr>
          <a:xfrm>
            <a:off x="5225679" y="643467"/>
            <a:ext cx="35201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95528">
              <a:spcAft>
                <a:spcPts val="600"/>
              </a:spcAft>
            </a:pPr>
            <a:r>
              <a:rPr lang="it-IT" sz="2800" b="1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ROAD MAP</a:t>
            </a:r>
            <a:endParaRPr lang="it-IT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3DC5B39F-02D1-01A4-45D7-6E5E80BF3C67}"/>
              </a:ext>
            </a:extLst>
          </p:cNvPr>
          <p:cNvSpPr txBox="1"/>
          <p:nvPr/>
        </p:nvSpPr>
        <p:spPr>
          <a:xfrm>
            <a:off x="1592826" y="1290053"/>
            <a:ext cx="10451689" cy="54630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795528">
              <a:spcAft>
                <a:spcPts val="600"/>
              </a:spcAft>
            </a:pPr>
            <a:r>
              <a:rPr lang="it-IT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a) Le </a:t>
            </a:r>
            <a:r>
              <a:rPr lang="it-IT" sz="2400" b="1" kern="1200" dirty="0">
                <a:solidFill>
                  <a:srgbClr val="C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forme ASSOCIATIVE ATTUALI? </a:t>
            </a:r>
          </a:p>
          <a:p>
            <a:pPr defTabSz="795528">
              <a:spcAft>
                <a:spcPts val="600"/>
              </a:spcAft>
            </a:pPr>
            <a:endParaRPr lang="it-IT" sz="1800" b="1" kern="1200" dirty="0">
              <a:solidFill>
                <a:srgbClr val="B3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defTabSz="795528">
              <a:spcAft>
                <a:spcPts val="600"/>
              </a:spcAft>
            </a:pPr>
            <a:r>
              <a:rPr lang="it-IT" sz="1800" b="1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 I </a:t>
            </a:r>
            <a:r>
              <a:rPr lang="it-IT" sz="1800" b="1" kern="1200" dirty="0">
                <a:solidFill>
                  <a:srgbClr val="B3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GRUPPI</a:t>
            </a:r>
            <a:r>
              <a:rPr lang="it-IT" sz="1800" b="1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e i </a:t>
            </a:r>
            <a:r>
              <a:rPr lang="it-IT" sz="1800" b="1" kern="1200" dirty="0">
                <a:solidFill>
                  <a:srgbClr val="B3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GRUPPI-RETE: </a:t>
            </a:r>
            <a:r>
              <a:rPr lang="it-IT" sz="1800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evoluzione nella </a:t>
            </a:r>
            <a:r>
              <a:rPr lang="it-IT" sz="1800" b="1" kern="1200" dirty="0">
                <a:solidFill>
                  <a:srgbClr val="B3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STESSA AFT</a:t>
            </a:r>
            <a:endParaRPr lang="it-IT" sz="1800" b="1" kern="1200" dirty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defTabSz="795528">
              <a:spcAft>
                <a:spcPts val="600"/>
              </a:spcAft>
            </a:pPr>
            <a:r>
              <a:rPr lang="it-IT" sz="1800" b="1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 Le </a:t>
            </a:r>
            <a:r>
              <a:rPr lang="it-IT" sz="1800" b="1" kern="1200" dirty="0">
                <a:solidFill>
                  <a:srgbClr val="B3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RETI probabilmente </a:t>
            </a:r>
            <a:r>
              <a:rPr lang="it-IT" sz="18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convoglieranno </a:t>
            </a:r>
            <a:r>
              <a:rPr lang="it-IT" sz="1800" b="1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nella stessa AFT </a:t>
            </a:r>
            <a:r>
              <a:rPr lang="it-IT" sz="18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 c’è </a:t>
            </a:r>
            <a:r>
              <a:rPr lang="it-IT" sz="1800" b="1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coerenza geografica</a:t>
            </a:r>
            <a:r>
              <a:rPr lang="it-IT" sz="1800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; quelle con MEDICI geograficamente molto distanti tra loro è possibile vengano separate/scisse su due AFT differenti </a:t>
            </a:r>
          </a:p>
          <a:p>
            <a:pPr marL="285750" indent="-285750" defTabSz="795528">
              <a:spcAft>
                <a:spcPts val="600"/>
              </a:spcAft>
              <a:buFontTx/>
              <a:buChar char="-"/>
            </a:pPr>
            <a:endParaRPr lang="it-IT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it-IT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b) Gli INCENTIVI </a:t>
            </a: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già</a:t>
            </a:r>
            <a:r>
              <a:rPr lang="it-IT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PERCEPITI </a:t>
            </a:r>
            <a:r>
              <a:rPr lang="it-IT" sz="2400" b="1" dirty="0">
                <a:latin typeface="Arial" panose="020B0604020202020204" pitchFamily="34" charset="0"/>
                <a:cs typeface="Arial" panose="020B0604020202020204" pitchFamily="34" charset="0"/>
              </a:rPr>
              <a:t>dai medici in attività? </a:t>
            </a:r>
          </a:p>
          <a:p>
            <a:pPr marL="0" indent="0">
              <a:buNone/>
            </a:pP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buFontTx/>
              <a:buChar char="-"/>
            </a:pPr>
            <a:r>
              <a:rPr lang="it-IT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TUTTI i medici di AP a ciclo di SCELTA 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dell’ AFT: </a:t>
            </a:r>
            <a:r>
              <a:rPr lang="it-IT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indennità di AFT 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it-IT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4,70 euro 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annui/</a:t>
            </a:r>
            <a:r>
              <a:rPr lang="it-IT" b="1" dirty="0" err="1">
                <a:latin typeface="Arial" panose="020B0604020202020204" pitchFamily="34" charset="0"/>
                <a:cs typeface="Arial" panose="020B0604020202020204" pitchFamily="34" charset="0"/>
              </a:rPr>
              <a:t>paz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 come le attuali RETI)</a:t>
            </a:r>
          </a:p>
          <a:p>
            <a:pPr>
              <a:buFontTx/>
              <a:buChar char="-"/>
            </a:pP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SOLO quelli organizzati in </a:t>
            </a:r>
            <a:r>
              <a:rPr lang="it-IT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GRUPPO all’interno dell’AFT 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percepiranno </a:t>
            </a:r>
            <a:r>
              <a:rPr lang="it-IT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indennità di AFT più alta 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it-IT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 euro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it-IT" b="1" dirty="0" err="1">
                <a:latin typeface="Arial" panose="020B0604020202020204" pitchFamily="34" charset="0"/>
                <a:cs typeface="Arial" panose="020B0604020202020204" pitchFamily="34" charset="0"/>
              </a:rPr>
              <a:t>paz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buFontTx/>
              <a:buChar char="-"/>
            </a:pP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I medici che hanno le </a:t>
            </a:r>
            <a:r>
              <a:rPr lang="it-IT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INDENNITA’ per COLLABORATORE di STUDIO (segretaria) e/o INFERMIERE 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continueranno a percepirle regolarmente (</a:t>
            </a:r>
            <a:r>
              <a:rPr lang="it-IT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3,5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 euro/</a:t>
            </a:r>
            <a:r>
              <a:rPr lang="it-IT" b="1" dirty="0" err="1">
                <a:latin typeface="Arial" panose="020B0604020202020204" pitchFamily="34" charset="0"/>
                <a:cs typeface="Arial" panose="020B0604020202020204" pitchFamily="34" charset="0"/>
              </a:rPr>
              <a:t>paz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 per segretaria e </a:t>
            </a:r>
            <a:r>
              <a:rPr lang="it-IT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euro/</a:t>
            </a:r>
            <a:r>
              <a:rPr lang="it-IT" b="1" dirty="0" err="1">
                <a:latin typeface="Arial" panose="020B0604020202020204" pitchFamily="34" charset="0"/>
                <a:cs typeface="Arial" panose="020B0604020202020204" pitchFamily="34" charset="0"/>
              </a:rPr>
              <a:t>paz</a:t>
            </a:r>
            <a:r>
              <a:rPr lang="it-IT" b="1" dirty="0">
                <a:latin typeface="Arial" panose="020B0604020202020204" pitchFamily="34" charset="0"/>
                <a:cs typeface="Arial" panose="020B0604020202020204" pitchFamily="34" charset="0"/>
              </a:rPr>
              <a:t> per infermiera</a:t>
            </a:r>
          </a:p>
          <a:p>
            <a:pPr defTabSz="795528">
              <a:spcAft>
                <a:spcPts val="600"/>
              </a:spcAft>
            </a:pPr>
            <a:endParaRPr lang="it-IT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14491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054B54C-5566-9225-3A39-17546DB3482F}"/>
              </a:ext>
            </a:extLst>
          </p:cNvPr>
          <p:cNvSpPr>
            <a:spLocks/>
          </p:cNvSpPr>
          <p:nvPr/>
        </p:nvSpPr>
        <p:spPr>
          <a:xfrm>
            <a:off x="235974" y="1602432"/>
            <a:ext cx="11493910" cy="5115276"/>
          </a:xfrm>
          <a:prstGeom prst="rect">
            <a:avLst/>
          </a:prstGeom>
        </p:spPr>
        <p:txBody>
          <a:bodyPr>
            <a:normAutofit/>
          </a:bodyPr>
          <a:lstStyle/>
          <a:p>
            <a:pPr defTabSz="795528">
              <a:spcAft>
                <a:spcPts val="600"/>
              </a:spcAft>
            </a:pPr>
            <a:endParaRPr lang="it-IT" sz="1566" b="1" kern="1200" dirty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94CBF866-4A97-7FBA-1FA3-D2A4D0E1C0D4}"/>
              </a:ext>
            </a:extLst>
          </p:cNvPr>
          <p:cNvSpPr txBox="1"/>
          <p:nvPr/>
        </p:nvSpPr>
        <p:spPr>
          <a:xfrm>
            <a:off x="5225679" y="643467"/>
            <a:ext cx="35201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95528">
              <a:spcAft>
                <a:spcPts val="600"/>
              </a:spcAft>
            </a:pPr>
            <a:r>
              <a:rPr lang="it-IT" sz="2800" b="1" kern="1200" dirty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ROAD MAP</a:t>
            </a:r>
            <a:endParaRPr lang="it-IT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3DC5B39F-02D1-01A4-45D7-6E5E80BF3C67}"/>
              </a:ext>
            </a:extLst>
          </p:cNvPr>
          <p:cNvSpPr txBox="1"/>
          <p:nvPr/>
        </p:nvSpPr>
        <p:spPr>
          <a:xfrm>
            <a:off x="1229033" y="1155762"/>
            <a:ext cx="10726994" cy="21698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795528">
              <a:spcAft>
                <a:spcPts val="600"/>
              </a:spcAft>
            </a:pPr>
            <a:r>
              <a:rPr lang="it-IT" sz="2400" b="1" kern="1200" dirty="0">
                <a:solidFill>
                  <a:srgbClr val="C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c) L’attività ORARIA? </a:t>
            </a:r>
          </a:p>
          <a:p>
            <a:pPr defTabSz="795528">
              <a:spcAft>
                <a:spcPts val="600"/>
              </a:spcAft>
            </a:pPr>
            <a:endParaRPr lang="it-IT" sz="24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defTabSz="795528">
              <a:spcAft>
                <a:spcPts val="600"/>
              </a:spcAft>
              <a:buFontTx/>
              <a:buChar char="-"/>
            </a:pPr>
            <a:r>
              <a:rPr lang="it-IT" sz="2400" b="1" kern="1200" dirty="0">
                <a:solidFill>
                  <a:srgbClr val="C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INTEGRATA </a:t>
            </a:r>
            <a:r>
              <a:rPr lang="it-IT" sz="2400" b="1" kern="1200" dirty="0"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nella RETE di AFT con i medici a SCELTA </a:t>
            </a:r>
            <a:r>
              <a:rPr lang="it-IT" sz="2400" b="1" kern="1200" dirty="0">
                <a:solidFill>
                  <a:srgbClr val="C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(condivisione SCHEDE SANITARIE)</a:t>
            </a:r>
          </a:p>
          <a:p>
            <a:pPr marL="285750" indent="-285750" defTabSz="795528">
              <a:spcAft>
                <a:spcPts val="600"/>
              </a:spcAft>
              <a:buFontTx/>
              <a:buChar char="-"/>
            </a:pPr>
            <a:r>
              <a:rPr lang="it-IT" sz="2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Due tipi di attività ORARIA:</a:t>
            </a:r>
          </a:p>
        </p:txBody>
      </p:sp>
      <p:graphicFrame>
        <p:nvGraphicFramePr>
          <p:cNvPr id="2" name="Diagramma 1">
            <a:extLst>
              <a:ext uri="{FF2B5EF4-FFF2-40B4-BE49-F238E27FC236}">
                <a16:creationId xmlns:a16="http://schemas.microsoft.com/office/drawing/2014/main" id="{83E2B091-4087-B9B3-9873-0303A440C0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87010509"/>
              </p:ext>
            </p:extLst>
          </p:nvPr>
        </p:nvGraphicFramePr>
        <p:xfrm>
          <a:off x="2064774" y="3370005"/>
          <a:ext cx="9665110" cy="3429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590965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054B54C-5566-9225-3A39-17546DB348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45109" y="715691"/>
            <a:ext cx="9665109" cy="5829447"/>
          </a:xfrm>
        </p:spPr>
        <p:txBody>
          <a:bodyPr>
            <a:normAutofit fontScale="92500" lnSpcReduction="10000"/>
          </a:bodyPr>
          <a:lstStyle/>
          <a:p>
            <a:pPr marL="0" marR="0" lvl="0" indent="0" algn="l" defTabSz="79552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600" b="1" i="0" u="none" strike="noStrike" kern="1200" cap="none" spc="0" normalizeH="0" baseline="0" noProof="0" dirty="0">
                <a:ln>
                  <a:noFill/>
                </a:ln>
                <a:solidFill>
                  <a:srgbClr val="B3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2) FASE DI AVVIO </a:t>
            </a:r>
            <a:r>
              <a:rPr kumimoji="0" lang="it-IT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(INIZIO del </a:t>
            </a:r>
            <a:r>
              <a:rPr kumimoji="0" lang="it-IT" sz="2600" b="0" i="0" u="none" strike="noStrike" kern="1200" cap="none" spc="0" normalizeH="0" baseline="0" noProof="0" dirty="0">
                <a:ln>
                  <a:noFill/>
                </a:ln>
                <a:solidFill>
                  <a:srgbClr val="B3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2025</a:t>
            </a:r>
            <a:r>
              <a:rPr kumimoji="0" lang="it-IT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): </a:t>
            </a:r>
          </a:p>
          <a:p>
            <a:pPr marL="0" marR="0" lvl="0" indent="0" algn="ctr" defTabSz="79552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it-IT" sz="2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79552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AFT già COSTITUITE</a:t>
            </a:r>
          </a:p>
          <a:p>
            <a:pPr marL="0" marR="0" lvl="0" indent="0" algn="ctr" defTabSz="79552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it-IT" sz="26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79552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it-IT" sz="2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2.1) Dal </a:t>
            </a:r>
            <a:r>
              <a:rPr lang="it-IT" sz="2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 i NUOVI MEDICI </a:t>
            </a:r>
            <a:r>
              <a:rPr lang="it-IT" sz="2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entreranno nella PROFESSIONE direttamente all’interno </a:t>
            </a:r>
            <a:r>
              <a:rPr lang="it-IT" sz="2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dell’AFT prendendo ORE e SCELTE (RUOLO UNICO): percepiranno indennità di AFT </a:t>
            </a:r>
            <a:r>
              <a:rPr lang="it-IT" sz="2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(4,7 o 7 se in GRUPPO dentro l’AFT)</a:t>
            </a:r>
            <a:r>
              <a:rPr lang="it-IT" sz="2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 potranno ovviamente accedere a richiesta agli</a:t>
            </a:r>
            <a:r>
              <a:rPr lang="it-IT" sz="2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incentivi del personale (infermiera e/o segretaria)</a:t>
            </a:r>
          </a:p>
          <a:p>
            <a:pPr marL="0" marR="0" lvl="0" indent="0" algn="ctr" defTabSz="79552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it-IT" sz="26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79552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it-IT" sz="2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2.2) I medici già in attività </a:t>
            </a:r>
            <a:r>
              <a:rPr lang="it-IT" sz="2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 SONO OBBLIGATI a fare le ORE e le SCELTE </a:t>
            </a:r>
            <a:r>
              <a:rPr lang="it-IT" sz="2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(possono mantenere i loro contratti da medici di famiglia o da guardia medica A VITA). </a:t>
            </a:r>
          </a:p>
          <a:p>
            <a:pPr marL="0" marR="0" lvl="0" indent="0" algn="ctr" defTabSz="79552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it-IT" sz="2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E’ obbligatoria la partecipazione all’AFT ma NON aderire al RUOLO UNICO</a:t>
            </a:r>
            <a:endParaRPr lang="it-IT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15521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mma 4">
            <a:extLst>
              <a:ext uri="{FF2B5EF4-FFF2-40B4-BE49-F238E27FC236}">
                <a16:creationId xmlns:a16="http://schemas.microsoft.com/office/drawing/2014/main" id="{2AE5D7A5-6B80-10FD-B49C-D5EFF49E95E9}"/>
              </a:ext>
            </a:extLst>
          </p:cNvPr>
          <p:cNvSpPr/>
          <p:nvPr/>
        </p:nvSpPr>
        <p:spPr>
          <a:xfrm>
            <a:off x="2746249" y="1705061"/>
            <a:ext cx="969999" cy="970000"/>
          </a:xfrm>
          <a:prstGeom prst="flowChartSummingJuncti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Ovale 5">
            <a:extLst>
              <a:ext uri="{FF2B5EF4-FFF2-40B4-BE49-F238E27FC236}">
                <a16:creationId xmlns:a16="http://schemas.microsoft.com/office/drawing/2014/main" id="{A7167558-B2A3-C76E-21EB-B347CBD49617}"/>
              </a:ext>
            </a:extLst>
          </p:cNvPr>
          <p:cNvSpPr/>
          <p:nvPr/>
        </p:nvSpPr>
        <p:spPr>
          <a:xfrm>
            <a:off x="3863752" y="4540291"/>
            <a:ext cx="612648" cy="61264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7" name="Connettore 1 14">
            <a:extLst>
              <a:ext uri="{FF2B5EF4-FFF2-40B4-BE49-F238E27FC236}">
                <a16:creationId xmlns:a16="http://schemas.microsoft.com/office/drawing/2014/main" id="{12C1F7D7-2CF8-2578-BAFE-D12D411081E5}"/>
              </a:ext>
            </a:extLst>
          </p:cNvPr>
          <p:cNvCxnSpPr>
            <a:cxnSpLocks/>
            <a:stCxn id="6" idx="7"/>
          </p:cNvCxnSpPr>
          <p:nvPr/>
        </p:nvCxnSpPr>
        <p:spPr>
          <a:xfrm flipV="1">
            <a:off x="4386680" y="4177685"/>
            <a:ext cx="443340" cy="4523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e 7">
            <a:extLst>
              <a:ext uri="{FF2B5EF4-FFF2-40B4-BE49-F238E27FC236}">
                <a16:creationId xmlns:a16="http://schemas.microsoft.com/office/drawing/2014/main" id="{7FC90DA8-F04E-0D13-B601-AF81EC96F3DD}"/>
              </a:ext>
            </a:extLst>
          </p:cNvPr>
          <p:cNvSpPr/>
          <p:nvPr/>
        </p:nvSpPr>
        <p:spPr>
          <a:xfrm>
            <a:off x="4721187" y="4098858"/>
            <a:ext cx="217669" cy="1576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9" name="Connettore 1 20">
            <a:extLst>
              <a:ext uri="{FF2B5EF4-FFF2-40B4-BE49-F238E27FC236}">
                <a16:creationId xmlns:a16="http://schemas.microsoft.com/office/drawing/2014/main" id="{C4A6CD53-7041-8D44-F9A0-92A6E89D090B}"/>
              </a:ext>
            </a:extLst>
          </p:cNvPr>
          <p:cNvCxnSpPr>
            <a:cxnSpLocks/>
            <a:stCxn id="6" idx="5"/>
          </p:cNvCxnSpPr>
          <p:nvPr/>
        </p:nvCxnSpPr>
        <p:spPr>
          <a:xfrm>
            <a:off x="4386680" y="5063219"/>
            <a:ext cx="443340" cy="3397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e 9">
            <a:extLst>
              <a:ext uri="{FF2B5EF4-FFF2-40B4-BE49-F238E27FC236}">
                <a16:creationId xmlns:a16="http://schemas.microsoft.com/office/drawing/2014/main" id="{4FC98878-A01B-4D02-91A8-37FF58A24852}"/>
              </a:ext>
            </a:extLst>
          </p:cNvPr>
          <p:cNvSpPr/>
          <p:nvPr/>
        </p:nvSpPr>
        <p:spPr>
          <a:xfrm>
            <a:off x="4791484" y="5402974"/>
            <a:ext cx="256208" cy="16899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11" name="Connettore 1 24">
            <a:extLst>
              <a:ext uri="{FF2B5EF4-FFF2-40B4-BE49-F238E27FC236}">
                <a16:creationId xmlns:a16="http://schemas.microsoft.com/office/drawing/2014/main" id="{83F4E9B5-7756-1EE9-C9FE-A3F706036C25}"/>
              </a:ext>
            </a:extLst>
          </p:cNvPr>
          <p:cNvCxnSpPr>
            <a:cxnSpLocks/>
          </p:cNvCxnSpPr>
          <p:nvPr/>
        </p:nvCxnSpPr>
        <p:spPr>
          <a:xfrm flipH="1">
            <a:off x="3149733" y="5030274"/>
            <a:ext cx="789956" cy="1962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e 11">
            <a:extLst>
              <a:ext uri="{FF2B5EF4-FFF2-40B4-BE49-F238E27FC236}">
                <a16:creationId xmlns:a16="http://schemas.microsoft.com/office/drawing/2014/main" id="{A8AE10A3-7490-C9B0-EF60-FA82269EA410}"/>
              </a:ext>
            </a:extLst>
          </p:cNvPr>
          <p:cNvSpPr/>
          <p:nvPr/>
        </p:nvSpPr>
        <p:spPr>
          <a:xfrm>
            <a:off x="2932061" y="5152940"/>
            <a:ext cx="256208" cy="16899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13" name="Connettore 1 28">
            <a:extLst>
              <a:ext uri="{FF2B5EF4-FFF2-40B4-BE49-F238E27FC236}">
                <a16:creationId xmlns:a16="http://schemas.microsoft.com/office/drawing/2014/main" id="{B598C85C-AD97-FF71-B26C-9CDD5D20F6A5}"/>
              </a:ext>
            </a:extLst>
          </p:cNvPr>
          <p:cNvCxnSpPr>
            <a:cxnSpLocks/>
            <a:stCxn id="6" idx="1"/>
          </p:cNvCxnSpPr>
          <p:nvPr/>
        </p:nvCxnSpPr>
        <p:spPr>
          <a:xfrm flipH="1" flipV="1">
            <a:off x="3510132" y="4208765"/>
            <a:ext cx="443340" cy="4212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e 13">
            <a:extLst>
              <a:ext uri="{FF2B5EF4-FFF2-40B4-BE49-F238E27FC236}">
                <a16:creationId xmlns:a16="http://schemas.microsoft.com/office/drawing/2014/main" id="{2E248269-DE1A-341A-AB1E-2C7B8B07D001}"/>
              </a:ext>
            </a:extLst>
          </p:cNvPr>
          <p:cNvSpPr/>
          <p:nvPr/>
        </p:nvSpPr>
        <p:spPr>
          <a:xfrm>
            <a:off x="3352479" y="4077421"/>
            <a:ext cx="256208" cy="16899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" name="Ovale 14">
            <a:extLst>
              <a:ext uri="{FF2B5EF4-FFF2-40B4-BE49-F238E27FC236}">
                <a16:creationId xmlns:a16="http://schemas.microsoft.com/office/drawing/2014/main" id="{BF91BBED-8DDB-F6FC-FD4A-6F6D7F35B57C}"/>
              </a:ext>
            </a:extLst>
          </p:cNvPr>
          <p:cNvSpPr/>
          <p:nvPr/>
        </p:nvSpPr>
        <p:spPr>
          <a:xfrm>
            <a:off x="7005338" y="2061082"/>
            <a:ext cx="256208" cy="26317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6" name="Ovale 15">
            <a:extLst>
              <a:ext uri="{FF2B5EF4-FFF2-40B4-BE49-F238E27FC236}">
                <a16:creationId xmlns:a16="http://schemas.microsoft.com/office/drawing/2014/main" id="{3510A2A1-42FC-5983-DF1E-F5CBF884B6B5}"/>
              </a:ext>
            </a:extLst>
          </p:cNvPr>
          <p:cNvSpPr/>
          <p:nvPr/>
        </p:nvSpPr>
        <p:spPr>
          <a:xfrm>
            <a:off x="7492548" y="3315278"/>
            <a:ext cx="256208" cy="16899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Ovale 16">
            <a:extLst>
              <a:ext uri="{FF2B5EF4-FFF2-40B4-BE49-F238E27FC236}">
                <a16:creationId xmlns:a16="http://schemas.microsoft.com/office/drawing/2014/main" id="{12D0656A-B6BF-A12D-34FC-81B66C13E162}"/>
              </a:ext>
            </a:extLst>
          </p:cNvPr>
          <p:cNvSpPr/>
          <p:nvPr/>
        </p:nvSpPr>
        <p:spPr>
          <a:xfrm>
            <a:off x="8434744" y="2734852"/>
            <a:ext cx="256208" cy="16899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8" name="Ovale 17">
            <a:extLst>
              <a:ext uri="{FF2B5EF4-FFF2-40B4-BE49-F238E27FC236}">
                <a16:creationId xmlns:a16="http://schemas.microsoft.com/office/drawing/2014/main" id="{C704BE25-4ED3-D90D-28B6-D06741FC3B96}"/>
              </a:ext>
            </a:extLst>
          </p:cNvPr>
          <p:cNvSpPr/>
          <p:nvPr/>
        </p:nvSpPr>
        <p:spPr>
          <a:xfrm>
            <a:off x="6337169" y="2755456"/>
            <a:ext cx="256208" cy="16899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9" name="Ovale 18">
            <a:extLst>
              <a:ext uri="{FF2B5EF4-FFF2-40B4-BE49-F238E27FC236}">
                <a16:creationId xmlns:a16="http://schemas.microsoft.com/office/drawing/2014/main" id="{711FA47F-B37D-CE79-5007-81B9C960806E}"/>
              </a:ext>
            </a:extLst>
          </p:cNvPr>
          <p:cNvSpPr/>
          <p:nvPr/>
        </p:nvSpPr>
        <p:spPr>
          <a:xfrm>
            <a:off x="8434744" y="1892084"/>
            <a:ext cx="256208" cy="16899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20" name="Connettore 7 38">
            <a:extLst>
              <a:ext uri="{FF2B5EF4-FFF2-40B4-BE49-F238E27FC236}">
                <a16:creationId xmlns:a16="http://schemas.microsoft.com/office/drawing/2014/main" id="{DDAB045C-8423-D471-73FE-74D4CF961F53}"/>
              </a:ext>
            </a:extLst>
          </p:cNvPr>
          <p:cNvCxnSpPr>
            <a:cxnSpLocks/>
            <a:stCxn id="19" idx="1"/>
            <a:endCxn id="17" idx="0"/>
          </p:cNvCxnSpPr>
          <p:nvPr/>
        </p:nvCxnSpPr>
        <p:spPr>
          <a:xfrm rot="16200000" flipH="1">
            <a:off x="8108547" y="2280551"/>
            <a:ext cx="818019" cy="90583"/>
          </a:xfrm>
          <a:prstGeom prst="curvedConnector5">
            <a:avLst>
              <a:gd name="adj1" fmla="val 22163"/>
              <a:gd name="adj2" fmla="val -2279329"/>
              <a:gd name="adj3" fmla="val 18133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Ovale 20">
            <a:extLst>
              <a:ext uri="{FF2B5EF4-FFF2-40B4-BE49-F238E27FC236}">
                <a16:creationId xmlns:a16="http://schemas.microsoft.com/office/drawing/2014/main" id="{A31001C5-171E-A4A4-2F5F-9B5D1216C90D}"/>
              </a:ext>
            </a:extLst>
          </p:cNvPr>
          <p:cNvSpPr/>
          <p:nvPr/>
        </p:nvSpPr>
        <p:spPr>
          <a:xfrm>
            <a:off x="9319826" y="2309572"/>
            <a:ext cx="256208" cy="16899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22" name="Connettore 7 60">
            <a:extLst>
              <a:ext uri="{FF2B5EF4-FFF2-40B4-BE49-F238E27FC236}">
                <a16:creationId xmlns:a16="http://schemas.microsoft.com/office/drawing/2014/main" id="{365F8CD0-814E-DC3A-CAD7-277A8DC19483}"/>
              </a:ext>
            </a:extLst>
          </p:cNvPr>
          <p:cNvCxnSpPr>
            <a:cxnSpLocks/>
            <a:stCxn id="19" idx="0"/>
            <a:endCxn id="17" idx="6"/>
          </p:cNvCxnSpPr>
          <p:nvPr/>
        </p:nvCxnSpPr>
        <p:spPr>
          <a:xfrm rot="16200000" flipH="1">
            <a:off x="8163266" y="2291665"/>
            <a:ext cx="927268" cy="128104"/>
          </a:xfrm>
          <a:prstGeom prst="curvedConnector4">
            <a:avLst>
              <a:gd name="adj1" fmla="val -24653"/>
              <a:gd name="adj2" fmla="val 70508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Ovale 1">
            <a:extLst>
              <a:ext uri="{FF2B5EF4-FFF2-40B4-BE49-F238E27FC236}">
                <a16:creationId xmlns:a16="http://schemas.microsoft.com/office/drawing/2014/main" id="{D3568FEF-E47E-C88B-0302-5193C89C0524}"/>
              </a:ext>
            </a:extLst>
          </p:cNvPr>
          <p:cNvSpPr/>
          <p:nvPr/>
        </p:nvSpPr>
        <p:spPr>
          <a:xfrm>
            <a:off x="5375920" y="620688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" name="Ovale 3">
            <a:extLst>
              <a:ext uri="{FF2B5EF4-FFF2-40B4-BE49-F238E27FC236}">
                <a16:creationId xmlns:a16="http://schemas.microsoft.com/office/drawing/2014/main" id="{461D8D4B-6825-4B73-269B-77ED7996F3DF}"/>
              </a:ext>
            </a:extLst>
          </p:cNvPr>
          <p:cNvSpPr/>
          <p:nvPr/>
        </p:nvSpPr>
        <p:spPr>
          <a:xfrm>
            <a:off x="8256117" y="4316333"/>
            <a:ext cx="1493771" cy="1493771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3" name="Ovale 22">
            <a:extLst>
              <a:ext uri="{FF2B5EF4-FFF2-40B4-BE49-F238E27FC236}">
                <a16:creationId xmlns:a16="http://schemas.microsoft.com/office/drawing/2014/main" id="{DF33CEB3-8C8C-B934-6D96-0927A4D9D306}"/>
              </a:ext>
            </a:extLst>
          </p:cNvPr>
          <p:cNvSpPr/>
          <p:nvPr/>
        </p:nvSpPr>
        <p:spPr>
          <a:xfrm>
            <a:off x="9091601" y="4577043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4" name="Ovale 23">
            <a:extLst>
              <a:ext uri="{FF2B5EF4-FFF2-40B4-BE49-F238E27FC236}">
                <a16:creationId xmlns:a16="http://schemas.microsoft.com/office/drawing/2014/main" id="{8C289170-E277-2871-94CE-1F8A4DD03A22}"/>
              </a:ext>
            </a:extLst>
          </p:cNvPr>
          <p:cNvSpPr/>
          <p:nvPr/>
        </p:nvSpPr>
        <p:spPr>
          <a:xfrm>
            <a:off x="8609737" y="4564943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5" name="Ovale 24">
            <a:extLst>
              <a:ext uri="{FF2B5EF4-FFF2-40B4-BE49-F238E27FC236}">
                <a16:creationId xmlns:a16="http://schemas.microsoft.com/office/drawing/2014/main" id="{9C2B273B-0B5D-73E1-38F9-5EBEA1DB4F59}"/>
              </a:ext>
            </a:extLst>
          </p:cNvPr>
          <p:cNvSpPr/>
          <p:nvPr/>
        </p:nvSpPr>
        <p:spPr>
          <a:xfrm>
            <a:off x="9187216" y="5069815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6" name="Ovale 25">
            <a:extLst>
              <a:ext uri="{FF2B5EF4-FFF2-40B4-BE49-F238E27FC236}">
                <a16:creationId xmlns:a16="http://schemas.microsoft.com/office/drawing/2014/main" id="{578DAEFC-B4E9-E817-4971-F839725C2826}"/>
              </a:ext>
            </a:extLst>
          </p:cNvPr>
          <p:cNvSpPr/>
          <p:nvPr/>
        </p:nvSpPr>
        <p:spPr>
          <a:xfrm>
            <a:off x="8803569" y="5351250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7" name="Ovale 26">
            <a:extLst>
              <a:ext uri="{FF2B5EF4-FFF2-40B4-BE49-F238E27FC236}">
                <a16:creationId xmlns:a16="http://schemas.microsoft.com/office/drawing/2014/main" id="{FCE0D192-2FE3-8867-0B4B-446B30CDD2E0}"/>
              </a:ext>
            </a:extLst>
          </p:cNvPr>
          <p:cNvSpPr/>
          <p:nvPr/>
        </p:nvSpPr>
        <p:spPr>
          <a:xfrm>
            <a:off x="8460098" y="5033907"/>
            <a:ext cx="288032" cy="28803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24350FBA-CBBC-052B-1057-6C527EF277DF}"/>
              </a:ext>
            </a:extLst>
          </p:cNvPr>
          <p:cNvSpPr txBox="1"/>
          <p:nvPr/>
        </p:nvSpPr>
        <p:spPr>
          <a:xfrm>
            <a:off x="7285690" y="666739"/>
            <a:ext cx="432447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4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Modello attuale</a:t>
            </a:r>
          </a:p>
        </p:txBody>
      </p:sp>
    </p:spTree>
    <p:extLst>
      <p:ext uri="{BB962C8B-B14F-4D97-AF65-F5344CB8AC3E}">
        <p14:creationId xmlns:p14="http://schemas.microsoft.com/office/powerpoint/2010/main" val="5069292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mma 1">
            <a:extLst>
              <a:ext uri="{FF2B5EF4-FFF2-40B4-BE49-F238E27FC236}">
                <a16:creationId xmlns:a16="http://schemas.microsoft.com/office/drawing/2014/main" id="{E08AF14C-BA0C-9F07-AA3A-EB612720B5CA}"/>
              </a:ext>
            </a:extLst>
          </p:cNvPr>
          <p:cNvSpPr/>
          <p:nvPr/>
        </p:nvSpPr>
        <p:spPr>
          <a:xfrm>
            <a:off x="3622808" y="2944035"/>
            <a:ext cx="591966" cy="591967"/>
          </a:xfrm>
          <a:prstGeom prst="flowChartSummingJuncti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Ovale 2">
            <a:extLst>
              <a:ext uri="{FF2B5EF4-FFF2-40B4-BE49-F238E27FC236}">
                <a16:creationId xmlns:a16="http://schemas.microsoft.com/office/drawing/2014/main" id="{C94DE3FC-B2F1-2961-2869-115151D2BE08}"/>
              </a:ext>
            </a:extLst>
          </p:cNvPr>
          <p:cNvSpPr/>
          <p:nvPr/>
        </p:nvSpPr>
        <p:spPr>
          <a:xfrm>
            <a:off x="5384918" y="3267184"/>
            <a:ext cx="612648" cy="61264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4" name="Connettore 1 14">
            <a:extLst>
              <a:ext uri="{FF2B5EF4-FFF2-40B4-BE49-F238E27FC236}">
                <a16:creationId xmlns:a16="http://schemas.microsoft.com/office/drawing/2014/main" id="{4F11C1AB-A510-5173-1147-E5DC579FE435}"/>
              </a:ext>
            </a:extLst>
          </p:cNvPr>
          <p:cNvCxnSpPr>
            <a:cxnSpLocks/>
            <a:stCxn id="3" idx="7"/>
          </p:cNvCxnSpPr>
          <p:nvPr/>
        </p:nvCxnSpPr>
        <p:spPr>
          <a:xfrm flipV="1">
            <a:off x="5907846" y="2904578"/>
            <a:ext cx="443340" cy="4523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e 22">
            <a:extLst>
              <a:ext uri="{FF2B5EF4-FFF2-40B4-BE49-F238E27FC236}">
                <a16:creationId xmlns:a16="http://schemas.microsoft.com/office/drawing/2014/main" id="{01173491-A45F-0E45-A758-02CBD110C551}"/>
              </a:ext>
            </a:extLst>
          </p:cNvPr>
          <p:cNvSpPr/>
          <p:nvPr/>
        </p:nvSpPr>
        <p:spPr>
          <a:xfrm>
            <a:off x="6242353" y="2825751"/>
            <a:ext cx="217669" cy="1576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24" name="Connettore 1 20">
            <a:extLst>
              <a:ext uri="{FF2B5EF4-FFF2-40B4-BE49-F238E27FC236}">
                <a16:creationId xmlns:a16="http://schemas.microsoft.com/office/drawing/2014/main" id="{7AE773E1-0AC6-1254-8D2E-2AB0E1114326}"/>
              </a:ext>
            </a:extLst>
          </p:cNvPr>
          <p:cNvCxnSpPr>
            <a:cxnSpLocks/>
          </p:cNvCxnSpPr>
          <p:nvPr/>
        </p:nvCxnSpPr>
        <p:spPr>
          <a:xfrm>
            <a:off x="5898787" y="3790113"/>
            <a:ext cx="552175" cy="45232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e 24">
            <a:extLst>
              <a:ext uri="{FF2B5EF4-FFF2-40B4-BE49-F238E27FC236}">
                <a16:creationId xmlns:a16="http://schemas.microsoft.com/office/drawing/2014/main" id="{F7DE2031-6A89-7B0E-1CD1-1E46A33634D1}"/>
              </a:ext>
            </a:extLst>
          </p:cNvPr>
          <p:cNvSpPr/>
          <p:nvPr/>
        </p:nvSpPr>
        <p:spPr>
          <a:xfrm>
            <a:off x="6312650" y="4129867"/>
            <a:ext cx="256208" cy="16899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26" name="Connettore 1 24">
            <a:extLst>
              <a:ext uri="{FF2B5EF4-FFF2-40B4-BE49-F238E27FC236}">
                <a16:creationId xmlns:a16="http://schemas.microsoft.com/office/drawing/2014/main" id="{43C95B39-2FB6-C238-AF1A-45E6A5AF3FCA}"/>
              </a:ext>
            </a:extLst>
          </p:cNvPr>
          <p:cNvCxnSpPr>
            <a:cxnSpLocks/>
          </p:cNvCxnSpPr>
          <p:nvPr/>
        </p:nvCxnSpPr>
        <p:spPr>
          <a:xfrm flipH="1">
            <a:off x="4670899" y="3757167"/>
            <a:ext cx="789956" cy="1962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e 26">
            <a:extLst>
              <a:ext uri="{FF2B5EF4-FFF2-40B4-BE49-F238E27FC236}">
                <a16:creationId xmlns:a16="http://schemas.microsoft.com/office/drawing/2014/main" id="{277C0096-7EC5-1FCB-99FF-3DB757763C20}"/>
              </a:ext>
            </a:extLst>
          </p:cNvPr>
          <p:cNvSpPr/>
          <p:nvPr/>
        </p:nvSpPr>
        <p:spPr>
          <a:xfrm>
            <a:off x="4453227" y="3879833"/>
            <a:ext cx="256208" cy="16899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28" name="Connettore 1 28">
            <a:extLst>
              <a:ext uri="{FF2B5EF4-FFF2-40B4-BE49-F238E27FC236}">
                <a16:creationId xmlns:a16="http://schemas.microsoft.com/office/drawing/2014/main" id="{CF7E55D6-3271-8630-A5F9-22DC04D2E1BD}"/>
              </a:ext>
            </a:extLst>
          </p:cNvPr>
          <p:cNvCxnSpPr>
            <a:cxnSpLocks/>
            <a:stCxn id="3" idx="1"/>
          </p:cNvCxnSpPr>
          <p:nvPr/>
        </p:nvCxnSpPr>
        <p:spPr>
          <a:xfrm flipH="1" flipV="1">
            <a:off x="5031298" y="2935658"/>
            <a:ext cx="443340" cy="4212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vale 28">
            <a:extLst>
              <a:ext uri="{FF2B5EF4-FFF2-40B4-BE49-F238E27FC236}">
                <a16:creationId xmlns:a16="http://schemas.microsoft.com/office/drawing/2014/main" id="{A38D9AF3-1867-926D-7D47-BFC3C850BB5A}"/>
              </a:ext>
            </a:extLst>
          </p:cNvPr>
          <p:cNvSpPr/>
          <p:nvPr/>
        </p:nvSpPr>
        <p:spPr>
          <a:xfrm>
            <a:off x="4873645" y="2804314"/>
            <a:ext cx="256208" cy="16899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0" name="Somma 29">
            <a:extLst>
              <a:ext uri="{FF2B5EF4-FFF2-40B4-BE49-F238E27FC236}">
                <a16:creationId xmlns:a16="http://schemas.microsoft.com/office/drawing/2014/main" id="{68C9FC66-4C65-D0AA-AD1E-0731F08EF85F}"/>
              </a:ext>
            </a:extLst>
          </p:cNvPr>
          <p:cNvSpPr/>
          <p:nvPr/>
        </p:nvSpPr>
        <p:spPr>
          <a:xfrm>
            <a:off x="7020022" y="3182821"/>
            <a:ext cx="591966" cy="591967"/>
          </a:xfrm>
          <a:prstGeom prst="flowChartSummingJuncti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1" name="Ovale 30">
            <a:extLst>
              <a:ext uri="{FF2B5EF4-FFF2-40B4-BE49-F238E27FC236}">
                <a16:creationId xmlns:a16="http://schemas.microsoft.com/office/drawing/2014/main" id="{94586FE1-0799-397E-E4D8-BF1B01BAB149}"/>
              </a:ext>
            </a:extLst>
          </p:cNvPr>
          <p:cNvSpPr/>
          <p:nvPr/>
        </p:nvSpPr>
        <p:spPr>
          <a:xfrm>
            <a:off x="5681118" y="1903510"/>
            <a:ext cx="217669" cy="1576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2" name="Ovale 31">
            <a:extLst>
              <a:ext uri="{FF2B5EF4-FFF2-40B4-BE49-F238E27FC236}">
                <a16:creationId xmlns:a16="http://schemas.microsoft.com/office/drawing/2014/main" id="{C230093B-50B6-7D29-49D4-7AA27E619BCD}"/>
              </a:ext>
            </a:extLst>
          </p:cNvPr>
          <p:cNvSpPr/>
          <p:nvPr/>
        </p:nvSpPr>
        <p:spPr>
          <a:xfrm>
            <a:off x="3226040" y="4262108"/>
            <a:ext cx="217669" cy="1576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3" name="Ovale 32">
            <a:extLst>
              <a:ext uri="{FF2B5EF4-FFF2-40B4-BE49-F238E27FC236}">
                <a16:creationId xmlns:a16="http://schemas.microsoft.com/office/drawing/2014/main" id="{89B62C3D-90CD-8BEF-7C96-0139D4C2EF97}"/>
              </a:ext>
            </a:extLst>
          </p:cNvPr>
          <p:cNvSpPr/>
          <p:nvPr/>
        </p:nvSpPr>
        <p:spPr>
          <a:xfrm>
            <a:off x="5352021" y="4726832"/>
            <a:ext cx="217669" cy="1576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4" name="Ovale 33">
            <a:extLst>
              <a:ext uri="{FF2B5EF4-FFF2-40B4-BE49-F238E27FC236}">
                <a16:creationId xmlns:a16="http://schemas.microsoft.com/office/drawing/2014/main" id="{A4CBD039-0475-DD98-75DA-AF8296E0301C}"/>
              </a:ext>
            </a:extLst>
          </p:cNvPr>
          <p:cNvSpPr/>
          <p:nvPr/>
        </p:nvSpPr>
        <p:spPr>
          <a:xfrm>
            <a:off x="7316006" y="2319557"/>
            <a:ext cx="217669" cy="1576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5" name="Ovale 34">
            <a:extLst>
              <a:ext uri="{FF2B5EF4-FFF2-40B4-BE49-F238E27FC236}">
                <a16:creationId xmlns:a16="http://schemas.microsoft.com/office/drawing/2014/main" id="{8B3A4B6A-46D0-74C1-4B8A-70ADCF2699BC}"/>
              </a:ext>
            </a:extLst>
          </p:cNvPr>
          <p:cNvSpPr/>
          <p:nvPr/>
        </p:nvSpPr>
        <p:spPr>
          <a:xfrm>
            <a:off x="3514879" y="1637739"/>
            <a:ext cx="1066453" cy="1066453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6" name="Ovale 35">
            <a:extLst>
              <a:ext uri="{FF2B5EF4-FFF2-40B4-BE49-F238E27FC236}">
                <a16:creationId xmlns:a16="http://schemas.microsoft.com/office/drawing/2014/main" id="{0B48427E-D209-FE33-8484-4343B7755BE1}"/>
              </a:ext>
            </a:extLst>
          </p:cNvPr>
          <p:cNvSpPr/>
          <p:nvPr/>
        </p:nvSpPr>
        <p:spPr>
          <a:xfrm>
            <a:off x="1631505" y="1052736"/>
            <a:ext cx="7559643" cy="4463358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7" name="Ovale 36">
            <a:extLst>
              <a:ext uri="{FF2B5EF4-FFF2-40B4-BE49-F238E27FC236}">
                <a16:creationId xmlns:a16="http://schemas.microsoft.com/office/drawing/2014/main" id="{08F8DF51-DC1E-81C2-2011-745590474E4F}"/>
              </a:ext>
            </a:extLst>
          </p:cNvPr>
          <p:cNvSpPr/>
          <p:nvPr/>
        </p:nvSpPr>
        <p:spPr>
          <a:xfrm>
            <a:off x="6496040" y="1903509"/>
            <a:ext cx="217669" cy="1576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8" name="Ovale 37">
            <a:extLst>
              <a:ext uri="{FF2B5EF4-FFF2-40B4-BE49-F238E27FC236}">
                <a16:creationId xmlns:a16="http://schemas.microsoft.com/office/drawing/2014/main" id="{6B71E086-C083-B9D8-C8C3-CE5B24973B32}"/>
              </a:ext>
            </a:extLst>
          </p:cNvPr>
          <p:cNvSpPr/>
          <p:nvPr/>
        </p:nvSpPr>
        <p:spPr>
          <a:xfrm>
            <a:off x="7354512" y="4408959"/>
            <a:ext cx="217669" cy="1576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39" name="Picture 2" descr="Internet - Wikipedia">
            <a:extLst>
              <a:ext uri="{FF2B5EF4-FFF2-40B4-BE49-F238E27FC236}">
                <a16:creationId xmlns:a16="http://schemas.microsoft.com/office/drawing/2014/main" id="{9ACDCAD8-C892-4373-1469-D548278976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5025" y="1851518"/>
            <a:ext cx="2722912" cy="2722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Ovale 39">
            <a:extLst>
              <a:ext uri="{FF2B5EF4-FFF2-40B4-BE49-F238E27FC236}">
                <a16:creationId xmlns:a16="http://schemas.microsoft.com/office/drawing/2014/main" id="{EB487BEB-FA94-C86C-53B7-115CBE91BE6C}"/>
              </a:ext>
            </a:extLst>
          </p:cNvPr>
          <p:cNvSpPr/>
          <p:nvPr/>
        </p:nvSpPr>
        <p:spPr>
          <a:xfrm>
            <a:off x="2421812" y="2668096"/>
            <a:ext cx="217669" cy="15765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D572C549-6729-6F9A-4BF9-070E39421966}"/>
              </a:ext>
            </a:extLst>
          </p:cNvPr>
          <p:cNvSpPr txBox="1"/>
          <p:nvPr/>
        </p:nvSpPr>
        <p:spPr>
          <a:xfrm>
            <a:off x="8416413" y="5771996"/>
            <a:ext cx="144839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4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</a:t>
            </a:r>
          </a:p>
        </p:txBody>
      </p:sp>
    </p:spTree>
    <p:extLst>
      <p:ext uri="{BB962C8B-B14F-4D97-AF65-F5344CB8AC3E}">
        <p14:creationId xmlns:p14="http://schemas.microsoft.com/office/powerpoint/2010/main" val="4782052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0000"/>
                <a:satMod val="92000"/>
                <a:lumMod val="120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FF9CEF5-A50D-4B8B-9852-D76F703786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786"/>
            <a:ext cx="12192000" cy="685403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0AA4794-BA6A-59BE-0B91-E552115725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alphaModFix amt="40000"/>
          </a:blip>
          <a:srcRect t="5926" b="9804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0BACD3AF-6C5C-5AA4-5F57-6C6E0FD71C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</a:pPr>
            <a:r>
              <a:rPr lang="it-IT" sz="4600" b="1" dirty="0"/>
              <a:t>ARRETRATI e ADEGUAMENTI contrattuali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65753F1-EEE2-45ED-88A1-ECB4A495D0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7224" y="-786"/>
            <a:ext cx="2356675" cy="6854040"/>
            <a:chOff x="6627813" y="194833"/>
            <a:chExt cx="1952625" cy="5678918"/>
          </a:xfrm>
        </p:grpSpPr>
        <p:sp>
          <p:nvSpPr>
            <p:cNvPr id="11" name="Freeform 27">
              <a:extLst>
                <a:ext uri="{FF2B5EF4-FFF2-40B4-BE49-F238E27FC236}">
                  <a16:creationId xmlns:a16="http://schemas.microsoft.com/office/drawing/2014/main" id="{3E3E7343-7B0A-4265-B9DA-56CE355513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2" name="Freeform 28">
              <a:extLst>
                <a:ext uri="{FF2B5EF4-FFF2-40B4-BE49-F238E27FC236}">
                  <a16:creationId xmlns:a16="http://schemas.microsoft.com/office/drawing/2014/main" id="{608D2FF5-E7CA-448D-8B61-42FAA7A0C8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3" name="Freeform 29">
              <a:extLst>
                <a:ext uri="{FF2B5EF4-FFF2-40B4-BE49-F238E27FC236}">
                  <a16:creationId xmlns:a16="http://schemas.microsoft.com/office/drawing/2014/main" id="{DC186DC7-6F76-40B7-8268-20660160E6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4" name="Freeform 30">
              <a:extLst>
                <a:ext uri="{FF2B5EF4-FFF2-40B4-BE49-F238E27FC236}">
                  <a16:creationId xmlns:a16="http://schemas.microsoft.com/office/drawing/2014/main" id="{4C8DDEC4-2C9A-4271-BBB3-577233F2E1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5" name="Freeform 31">
              <a:extLst>
                <a:ext uri="{FF2B5EF4-FFF2-40B4-BE49-F238E27FC236}">
                  <a16:creationId xmlns:a16="http://schemas.microsoft.com/office/drawing/2014/main" id="{D8DB0C2B-A79C-421F-88AB-DC7B125279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6" name="Freeform 32">
              <a:extLst>
                <a:ext uri="{FF2B5EF4-FFF2-40B4-BE49-F238E27FC236}">
                  <a16:creationId xmlns:a16="http://schemas.microsoft.com/office/drawing/2014/main" id="{B3BC96E3-7FEF-4BFD-8E2C-028CB37724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7" name="Freeform 33">
              <a:extLst>
                <a:ext uri="{FF2B5EF4-FFF2-40B4-BE49-F238E27FC236}">
                  <a16:creationId xmlns:a16="http://schemas.microsoft.com/office/drawing/2014/main" id="{E7ED35DB-BAAE-4771-A0A0-65647ACC58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8" name="Freeform 34">
              <a:extLst>
                <a:ext uri="{FF2B5EF4-FFF2-40B4-BE49-F238E27FC236}">
                  <a16:creationId xmlns:a16="http://schemas.microsoft.com/office/drawing/2014/main" id="{4407B080-4ED5-43EB-8CCE-B43B336EF6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9" name="Freeform 35">
              <a:extLst>
                <a:ext uri="{FF2B5EF4-FFF2-40B4-BE49-F238E27FC236}">
                  <a16:creationId xmlns:a16="http://schemas.microsoft.com/office/drawing/2014/main" id="{8C10C675-F599-45D3-8177-D7F7DEC16C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0" name="Freeform 36">
              <a:extLst>
                <a:ext uri="{FF2B5EF4-FFF2-40B4-BE49-F238E27FC236}">
                  <a16:creationId xmlns:a16="http://schemas.microsoft.com/office/drawing/2014/main" id="{E2566A74-B9B1-469F-A373-3B3C60175C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1" name="Freeform 37">
              <a:extLst>
                <a:ext uri="{FF2B5EF4-FFF2-40B4-BE49-F238E27FC236}">
                  <a16:creationId xmlns:a16="http://schemas.microsoft.com/office/drawing/2014/main" id="{D108E5CB-8D77-4568-B6FF-2C30321345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2" name="Freeform 38">
              <a:extLst>
                <a:ext uri="{FF2B5EF4-FFF2-40B4-BE49-F238E27FC236}">
                  <a16:creationId xmlns:a16="http://schemas.microsoft.com/office/drawing/2014/main" id="{7D8349D8-2AE2-4C78-84ED-22125F147B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30684D86-C9D1-40C3-A9B6-EC935C7312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it-IT"/>
          </a:p>
        </p:txBody>
      </p:sp>
      <p:sp>
        <p:nvSpPr>
          <p:cNvPr id="26" name="Freeform 33">
            <a:extLst>
              <a:ext uri="{FF2B5EF4-FFF2-40B4-BE49-F238E27FC236}">
                <a16:creationId xmlns:a16="http://schemas.microsoft.com/office/drawing/2014/main" id="{1EDF7896-F56A-49DA-90F3-F5CE8B9833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03879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ilo">
  <a:themeElements>
    <a:clrScheme name="Filo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Filo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ilo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753</Words>
  <Application>Microsoft Office PowerPoint</Application>
  <PresentationFormat>Widescreen</PresentationFormat>
  <Paragraphs>114</Paragraphs>
  <Slides>15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15</vt:i4>
      </vt:variant>
    </vt:vector>
  </HeadingPairs>
  <TitlesOfParts>
    <vt:vector size="23" baseType="lpstr">
      <vt:lpstr>Aptos</vt:lpstr>
      <vt:lpstr>Arial</vt:lpstr>
      <vt:lpstr>Calibri</vt:lpstr>
      <vt:lpstr>Calibri Light</vt:lpstr>
      <vt:lpstr>Century Gothic</vt:lpstr>
      <vt:lpstr>Wingdings 3</vt:lpstr>
      <vt:lpstr>1_Tema di Office</vt:lpstr>
      <vt:lpstr>Filo</vt:lpstr>
      <vt:lpstr>AIR 2024 e ACN 2024 Riunione d’EQUIPE congiunta  Verduno – 4 giugno 2024</vt:lpstr>
      <vt:lpstr>1) AFT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ARRETRATI e ADEGUAMENTI contrattuali</vt:lpstr>
      <vt:lpstr>ACN 2024</vt:lpstr>
      <vt:lpstr>ACN 2024</vt:lpstr>
      <vt:lpstr>ACN 2024</vt:lpstr>
      <vt:lpstr>ACN 2024</vt:lpstr>
      <vt:lpstr>ACN 2024</vt:lpstr>
      <vt:lpstr>ACN 2024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Scuola Quadri 2024 AFT</dc:title>
  <dc:creator>Alessandro Dabbene</dc:creator>
  <cp:lastModifiedBy>Andrea Gonella</cp:lastModifiedBy>
  <cp:revision>27</cp:revision>
  <dcterms:created xsi:type="dcterms:W3CDTF">2024-05-16T21:10:58Z</dcterms:created>
  <dcterms:modified xsi:type="dcterms:W3CDTF">2024-05-30T16:10:43Z</dcterms:modified>
</cp:coreProperties>
</file>